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jpg" ContentType="image/jpeg"/>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68" r:id="rId1"/>
  </p:sldMasterIdLst>
  <p:notesMasterIdLst>
    <p:notesMasterId r:id="rId28"/>
  </p:notesMasterIdLst>
  <p:handoutMasterIdLst>
    <p:handoutMasterId r:id="rId29"/>
  </p:handoutMasterIdLst>
  <p:sldIdLst>
    <p:sldId id="256" r:id="rId2"/>
    <p:sldId id="257" r:id="rId3"/>
    <p:sldId id="258" r:id="rId4"/>
    <p:sldId id="259" r:id="rId5"/>
    <p:sldId id="260" r:id="rId6"/>
    <p:sldId id="274" r:id="rId7"/>
    <p:sldId id="261" r:id="rId8"/>
    <p:sldId id="262" r:id="rId9"/>
    <p:sldId id="268" r:id="rId10"/>
    <p:sldId id="286" r:id="rId11"/>
    <p:sldId id="281" r:id="rId12"/>
    <p:sldId id="284" r:id="rId13"/>
    <p:sldId id="287" r:id="rId14"/>
    <p:sldId id="270" r:id="rId15"/>
    <p:sldId id="271" r:id="rId16"/>
    <p:sldId id="282" r:id="rId17"/>
    <p:sldId id="289" r:id="rId18"/>
    <p:sldId id="279" r:id="rId19"/>
    <p:sldId id="272" r:id="rId20"/>
    <p:sldId id="273" r:id="rId21"/>
    <p:sldId id="278" r:id="rId22"/>
    <p:sldId id="277" r:id="rId23"/>
    <p:sldId id="290" r:id="rId24"/>
    <p:sldId id="283" r:id="rId25"/>
    <p:sldId id="276" r:id="rId26"/>
    <p:sldId id="266" r:id="rId27"/>
  </p:sldIdLst>
  <p:sldSz cx="9144000" cy="6858000" type="screen4x3"/>
  <p:notesSz cx="6735763" cy="9866313"/>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617" autoAdjust="0"/>
  </p:normalViewPr>
  <p:slideViewPr>
    <p:cSldViewPr>
      <p:cViewPr varScale="1">
        <p:scale>
          <a:sx n="101" d="100"/>
          <a:sy n="101" d="100"/>
        </p:scale>
        <p:origin x="-1914" y="-96"/>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88" d="100"/>
          <a:sy n="88" d="100"/>
        </p:scale>
        <p:origin x="-3870" y="-102"/>
      </p:cViewPr>
      <p:guideLst>
        <p:guide orient="horz" pos="3108"/>
        <p:guide pos="2122"/>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1" y="0"/>
            <a:ext cx="2918831" cy="49331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15374" y="0"/>
            <a:ext cx="2918831" cy="493315"/>
          </a:xfrm>
          <a:prstGeom prst="rect">
            <a:avLst/>
          </a:prstGeom>
        </p:spPr>
        <p:txBody>
          <a:bodyPr vert="horz" lIns="91440" tIns="45720" rIns="91440" bIns="45720" rtlCol="0"/>
          <a:lstStyle>
            <a:lvl1pPr algn="r">
              <a:defRPr sz="1200"/>
            </a:lvl1pPr>
          </a:lstStyle>
          <a:p>
            <a:fld id="{4E357263-FCF5-4737-8F61-3F5954B04318}" type="datetimeFigureOut">
              <a:rPr kumimoji="1" lang="ja-JP" altLang="en-US" smtClean="0"/>
              <a:t>2016/12/22</a:t>
            </a:fld>
            <a:endParaRPr kumimoji="1" lang="ja-JP" altLang="en-US"/>
          </a:p>
        </p:txBody>
      </p:sp>
      <p:sp>
        <p:nvSpPr>
          <p:cNvPr id="4" name="フッター プレースホルダー 3"/>
          <p:cNvSpPr>
            <a:spLocks noGrp="1"/>
          </p:cNvSpPr>
          <p:nvPr>
            <p:ph type="ftr" sz="quarter" idx="2"/>
          </p:nvPr>
        </p:nvSpPr>
        <p:spPr>
          <a:xfrm>
            <a:off x="1" y="9371285"/>
            <a:ext cx="2918831" cy="493315"/>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15374" y="9371285"/>
            <a:ext cx="2918831" cy="493315"/>
          </a:xfrm>
          <a:prstGeom prst="rect">
            <a:avLst/>
          </a:prstGeom>
        </p:spPr>
        <p:txBody>
          <a:bodyPr vert="horz" lIns="91440" tIns="45720" rIns="91440" bIns="45720" rtlCol="0" anchor="b"/>
          <a:lstStyle>
            <a:lvl1pPr algn="r">
              <a:defRPr sz="1200"/>
            </a:lvl1pPr>
          </a:lstStyle>
          <a:p>
            <a:fld id="{BA1B0F02-3F54-4F4D-9EA7-CCD39AB2B3C8}" type="slidenum">
              <a:rPr kumimoji="1" lang="ja-JP" altLang="en-US" smtClean="0"/>
              <a:t>‹#›</a:t>
            </a:fld>
            <a:endParaRPr kumimoji="1" lang="ja-JP" altLang="en-US"/>
          </a:p>
        </p:txBody>
      </p:sp>
    </p:spTree>
    <p:extLst>
      <p:ext uri="{BB962C8B-B14F-4D97-AF65-F5344CB8AC3E}">
        <p14:creationId xmlns:p14="http://schemas.microsoft.com/office/powerpoint/2010/main" val="366238015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G>
</file>

<file path=ppt/media/image13.png>
</file>

<file path=ppt/media/image14.png>
</file>

<file path=ppt/media/image15.tmp>
</file>

<file path=ppt/media/image16.png>
</file>

<file path=ppt/media/image2.jpg>
</file>

<file path=ppt/media/image3.jpg>
</file>

<file path=ppt/media/image4.png>
</file>

<file path=ppt/media/image5.tmp>
</file>

<file path=ppt/media/image6.png>
</file>

<file path=ppt/media/image7.png>
</file>

<file path=ppt/media/image8.tmp>
</file>

<file path=ppt/media/image9.tmp>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1" y="0"/>
            <a:ext cx="2918831" cy="49331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374" y="0"/>
            <a:ext cx="2918831" cy="493315"/>
          </a:xfrm>
          <a:prstGeom prst="rect">
            <a:avLst/>
          </a:prstGeom>
        </p:spPr>
        <p:txBody>
          <a:bodyPr vert="horz" lIns="91440" tIns="45720" rIns="91440" bIns="45720" rtlCol="0"/>
          <a:lstStyle>
            <a:lvl1pPr algn="r">
              <a:defRPr sz="1200"/>
            </a:lvl1pPr>
          </a:lstStyle>
          <a:p>
            <a:fld id="{CD17E891-22C8-4C87-92B7-025F898D3068}" type="datetimeFigureOut">
              <a:rPr kumimoji="1" lang="ja-JP" altLang="en-US" smtClean="0"/>
              <a:t>2016/12/22</a:t>
            </a:fld>
            <a:endParaRPr kumimoji="1" lang="ja-JP" altLang="en-US"/>
          </a:p>
        </p:txBody>
      </p:sp>
      <p:sp>
        <p:nvSpPr>
          <p:cNvPr id="4" name="スライド イメージ プレースホルダー 3"/>
          <p:cNvSpPr>
            <a:spLocks noGrp="1" noRot="1" noChangeAspect="1"/>
          </p:cNvSpPr>
          <p:nvPr>
            <p:ph type="sldImg" idx="2"/>
          </p:nvPr>
        </p:nvSpPr>
        <p:spPr>
          <a:xfrm>
            <a:off x="900113" y="739775"/>
            <a:ext cx="4935537" cy="3702050"/>
          </a:xfrm>
          <a:prstGeom prst="rect">
            <a:avLst/>
          </a:prstGeom>
          <a:noFill/>
          <a:ln w="12700">
            <a:solidFill>
              <a:prstClr val="black"/>
            </a:solidFill>
          </a:ln>
        </p:spPr>
        <p:txBody>
          <a:bodyPr vert="horz" lIns="91440" tIns="45720" rIns="91440" bIns="45720" rtlCol="0" anchor="ctr"/>
          <a:lstStyle/>
          <a:p>
            <a:endParaRPr lang="ja-JP" altLang="en-US"/>
          </a:p>
        </p:txBody>
      </p:sp>
      <p:sp>
        <p:nvSpPr>
          <p:cNvPr id="6" name="フッター プレースホルダー 5"/>
          <p:cNvSpPr>
            <a:spLocks noGrp="1"/>
          </p:cNvSpPr>
          <p:nvPr>
            <p:ph type="ftr" sz="quarter" idx="4"/>
          </p:nvPr>
        </p:nvSpPr>
        <p:spPr>
          <a:xfrm>
            <a:off x="1" y="9371285"/>
            <a:ext cx="2918831" cy="493315"/>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374" y="9371285"/>
            <a:ext cx="2918831" cy="493315"/>
          </a:xfrm>
          <a:prstGeom prst="rect">
            <a:avLst/>
          </a:prstGeom>
        </p:spPr>
        <p:txBody>
          <a:bodyPr vert="horz" lIns="91440" tIns="45720" rIns="91440" bIns="45720" rtlCol="0" anchor="b"/>
          <a:lstStyle>
            <a:lvl1pPr algn="r">
              <a:defRPr sz="1200"/>
            </a:lvl1pPr>
          </a:lstStyle>
          <a:p>
            <a:fld id="{C9AF803C-1D44-4E09-A9AD-13B661252C18}" type="slidenum">
              <a:rPr kumimoji="1" lang="ja-JP" altLang="en-US" smtClean="0"/>
              <a:t>‹#›</a:t>
            </a:fld>
            <a:endParaRPr kumimoji="1" lang="ja-JP" altLang="en-US"/>
          </a:p>
        </p:txBody>
      </p:sp>
    </p:spTree>
    <p:extLst>
      <p:ext uri="{BB962C8B-B14F-4D97-AF65-F5344CB8AC3E}">
        <p14:creationId xmlns:p14="http://schemas.microsoft.com/office/powerpoint/2010/main" val="41420075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577" y="4686500"/>
            <a:ext cx="5388610" cy="4439840"/>
          </a:xfrm>
          <a:prstGeom prst="rect">
            <a:avLst/>
          </a:prstGeom>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1</a:t>
            </a:fld>
            <a:endParaRPr kumimoji="1" lang="ja-JP" altLang="en-US"/>
          </a:p>
        </p:txBody>
      </p:sp>
    </p:spTree>
    <p:extLst>
      <p:ext uri="{BB962C8B-B14F-4D97-AF65-F5344CB8AC3E}">
        <p14:creationId xmlns:p14="http://schemas.microsoft.com/office/powerpoint/2010/main" val="20636856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100" y="4686300"/>
            <a:ext cx="5389563" cy="4440237"/>
          </a:xfrm>
          <a:prstGeom prst="rect">
            <a:avLst/>
          </a:prstGeom>
        </p:spPr>
        <p:txBody>
          <a:bodyPr/>
          <a:lstStyle/>
          <a:p>
            <a:r>
              <a:rPr kumimoji="1" lang="ja-JP" altLang="en-US" dirty="0" smtClean="0"/>
              <a:t>作業計画通りに</a:t>
            </a:r>
            <a:r>
              <a:rPr kumimoji="1" lang="en-US" altLang="ja-JP" dirty="0" smtClean="0"/>
              <a:t>Unity</a:t>
            </a:r>
            <a:r>
              <a:rPr kumimoji="1" lang="ja-JP" altLang="en-US" dirty="0" smtClean="0"/>
              <a:t>について勉強をしました。</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14</a:t>
            </a:fld>
            <a:endParaRPr kumimoji="1" lang="ja-JP" altLang="en-US"/>
          </a:p>
        </p:txBody>
      </p:sp>
    </p:spTree>
    <p:extLst>
      <p:ext uri="{BB962C8B-B14F-4D97-AF65-F5344CB8AC3E}">
        <p14:creationId xmlns:p14="http://schemas.microsoft.com/office/powerpoint/2010/main" val="36719510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100" y="4686300"/>
            <a:ext cx="5389563" cy="4440237"/>
          </a:xfrm>
          <a:prstGeom prst="rect">
            <a:avLst/>
          </a:prstGeom>
        </p:spPr>
        <p:txBody>
          <a:bodyPr/>
          <a:lstStyle/>
          <a:p>
            <a:r>
              <a:rPr kumimoji="1" lang="ja-JP" altLang="en-US" dirty="0" smtClean="0"/>
              <a:t>これは的当てゲームができるというものです。</a:t>
            </a:r>
            <a:endParaRPr kumimoji="1" lang="en-US" altLang="ja-JP" dirty="0" smtClean="0"/>
          </a:p>
          <a:p>
            <a:r>
              <a:rPr kumimoji="1" lang="ja-JP" altLang="en-US" dirty="0" smtClean="0"/>
              <a:t>マウスの左クリックでイガグリを投げることができるというものです。</a:t>
            </a:r>
            <a:endParaRPr kumimoji="1" lang="en-US" altLang="ja-JP" dirty="0" smtClean="0"/>
          </a:p>
          <a:p>
            <a:r>
              <a:rPr kumimoji="1" lang="ja-JP" altLang="en-US" dirty="0" smtClean="0"/>
              <a:t>サンプルなので投げることしかできませんがゲームみたいにスコアを付けたり、敵にぶつけるなど、作り方が様々あると思う。</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15</a:t>
            </a:fld>
            <a:endParaRPr kumimoji="1" lang="ja-JP" altLang="en-US"/>
          </a:p>
        </p:txBody>
      </p:sp>
    </p:spTree>
    <p:extLst>
      <p:ext uri="{BB962C8B-B14F-4D97-AF65-F5344CB8AC3E}">
        <p14:creationId xmlns:p14="http://schemas.microsoft.com/office/powerpoint/2010/main" val="493333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100" y="4686300"/>
            <a:ext cx="5389563" cy="4440237"/>
          </a:xfrm>
          <a:prstGeom prst="rect">
            <a:avLst/>
          </a:prstGeom>
        </p:spPr>
        <p:txBody>
          <a:bodyPr/>
          <a:lstStyle/>
          <a:p>
            <a:r>
              <a:rPr kumimoji="1" lang="ja-JP" altLang="en-US" dirty="0" smtClean="0"/>
              <a:t>これは画面を二分割にし、図形を回転させています。</a:t>
            </a:r>
            <a:endParaRPr kumimoji="1" lang="en-US" altLang="ja-JP" dirty="0" smtClean="0"/>
          </a:p>
          <a:p>
            <a:r>
              <a:rPr kumimoji="1" lang="ja-JP" altLang="en-US" smtClean="0"/>
              <a:t>スマートフォンで見たときに見え方が立体になるか実験してみました。</a:t>
            </a:r>
            <a:endParaRPr kumimoji="1" lang="ja-JP" altLang="en-US"/>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18</a:t>
            </a:fld>
            <a:endParaRPr kumimoji="1" lang="ja-JP" altLang="en-US"/>
          </a:p>
        </p:txBody>
      </p:sp>
    </p:spTree>
    <p:extLst>
      <p:ext uri="{BB962C8B-B14F-4D97-AF65-F5344CB8AC3E}">
        <p14:creationId xmlns:p14="http://schemas.microsoft.com/office/powerpoint/2010/main" val="8500546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100" y="4686300"/>
            <a:ext cx="5389563" cy="4440237"/>
          </a:xfrm>
          <a:prstGeom prst="rect">
            <a:avLst/>
          </a:prstGeom>
        </p:spPr>
        <p:txBody>
          <a:bodyPr/>
          <a:lstStyle/>
          <a:p>
            <a:r>
              <a:rPr kumimoji="1" lang="ja-JP" altLang="en-US" dirty="0" smtClean="0"/>
              <a:t>自分の使用しているパソコンでは</a:t>
            </a:r>
            <a:endParaRPr kumimoji="1" lang="en-US" altLang="ja-JP" dirty="0" smtClean="0"/>
          </a:p>
          <a:p>
            <a:pPr marL="0" indent="0">
              <a:buNone/>
            </a:pPr>
            <a:r>
              <a:rPr lang="ja-JP" altLang="en-US" dirty="0" smtClean="0"/>
              <a:t>と表示され</a:t>
            </a:r>
            <a:r>
              <a:rPr lang="en-US" altLang="ja-JP" dirty="0" smtClean="0"/>
              <a:t>update</a:t>
            </a:r>
            <a:r>
              <a:rPr lang="ja-JP" altLang="en-US" dirty="0" smtClean="0"/>
              <a:t>を押すとその</a:t>
            </a:r>
            <a:endParaRPr lang="en-US" altLang="ja-JP" dirty="0" smtClean="0"/>
          </a:p>
          <a:p>
            <a:pPr marL="0" indent="0">
              <a:buNone/>
            </a:pPr>
            <a:r>
              <a:rPr kumimoji="1" lang="ja-JP" altLang="en-US" dirty="0" smtClean="0"/>
              <a:t>まま固まってしまうエラーが発生。</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21</a:t>
            </a:fld>
            <a:endParaRPr kumimoji="1" lang="ja-JP" altLang="en-US"/>
          </a:p>
        </p:txBody>
      </p:sp>
    </p:spTree>
    <p:extLst>
      <p:ext uri="{BB962C8B-B14F-4D97-AF65-F5344CB8AC3E}">
        <p14:creationId xmlns:p14="http://schemas.microsoft.com/office/powerpoint/2010/main" val="1796096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577" y="4686500"/>
            <a:ext cx="5388610" cy="4439840"/>
          </a:xfrm>
          <a:prstGeom prst="rect">
            <a:avLst/>
          </a:prstGeom>
        </p:spPr>
        <p:txBody>
          <a:bodyPr/>
          <a:lstStyle/>
          <a:p>
            <a:r>
              <a:rPr kumimoji="1" lang="ja-JP" altLang="en-US" dirty="0" smtClean="0"/>
              <a:t>作業計画についてはこのように予定しています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25</a:t>
            </a:fld>
            <a:endParaRPr kumimoji="1" lang="ja-JP" altLang="en-US"/>
          </a:p>
        </p:txBody>
      </p:sp>
    </p:spTree>
    <p:extLst>
      <p:ext uri="{BB962C8B-B14F-4D97-AF65-F5344CB8AC3E}">
        <p14:creationId xmlns:p14="http://schemas.microsoft.com/office/powerpoint/2010/main" val="8863086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577" y="4686500"/>
            <a:ext cx="5388610" cy="4439840"/>
          </a:xfrm>
          <a:prstGeom prst="rect">
            <a:avLst/>
          </a:prstGeom>
        </p:spPr>
        <p:txBody>
          <a:bodyPr/>
          <a:lstStyle/>
          <a:p>
            <a:r>
              <a:rPr kumimoji="1" lang="ja-JP" altLang="en-US" dirty="0" smtClean="0"/>
              <a:t>ご清聴ありがとうございました。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26</a:t>
            </a:fld>
            <a:endParaRPr kumimoji="1" lang="ja-JP" altLang="en-US"/>
          </a:p>
        </p:txBody>
      </p:sp>
    </p:spTree>
    <p:extLst>
      <p:ext uri="{BB962C8B-B14F-4D97-AF65-F5344CB8AC3E}">
        <p14:creationId xmlns:p14="http://schemas.microsoft.com/office/powerpoint/2010/main" val="10537882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577" y="4686500"/>
            <a:ext cx="5388610" cy="4439840"/>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発表内容はご覧のとおりです。</a:t>
            </a:r>
          </a:p>
          <a:p>
            <a:endParaRPr kumimoji="1" lang="ja-JP" altLang="en-US" dirty="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2</a:t>
            </a:fld>
            <a:endParaRPr kumimoji="1" lang="ja-JP" altLang="en-US"/>
          </a:p>
        </p:txBody>
      </p:sp>
    </p:spTree>
    <p:extLst>
      <p:ext uri="{BB962C8B-B14F-4D97-AF65-F5344CB8AC3E}">
        <p14:creationId xmlns:p14="http://schemas.microsoft.com/office/powerpoint/2010/main" val="2942674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577" y="4686500"/>
            <a:ext cx="5388610" cy="4439840"/>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近頃</a:t>
            </a:r>
            <a:r>
              <a:rPr lang="en-US" altLang="ja-JP" dirty="0" smtClean="0"/>
              <a:t>VR</a:t>
            </a:r>
            <a:r>
              <a:rPr lang="ja-JP" altLang="en-US" dirty="0" smtClean="0"/>
              <a:t>の技術は日々進化し</a:t>
            </a:r>
            <a:r>
              <a:rPr lang="en-US" altLang="ja-JP" dirty="0" smtClean="0"/>
              <a:t>,</a:t>
            </a:r>
            <a:r>
              <a:rPr lang="ja-JP" altLang="en-US" dirty="0" smtClean="0"/>
              <a:t>ゲームや医療</a:t>
            </a:r>
            <a:r>
              <a:rPr lang="en-US" altLang="ja-JP" dirty="0" smtClean="0"/>
              <a:t>,</a:t>
            </a:r>
            <a:r>
              <a:rPr lang="ja-JP" altLang="en-US" dirty="0" smtClean="0"/>
              <a:t>教育といろんな分野で制作されており </a:t>
            </a:r>
            <a:r>
              <a:rPr lang="en-US" altLang="ja-JP" dirty="0" smtClean="0"/>
              <a:t>,</a:t>
            </a:r>
            <a:r>
              <a:rPr lang="ja-JP" altLang="en-US" dirty="0" smtClean="0"/>
              <a:t>今注目を浴びているため</a:t>
            </a:r>
            <a:r>
              <a:rPr lang="en-US" altLang="ja-JP" dirty="0" smtClean="0"/>
              <a:t>,</a:t>
            </a:r>
            <a:r>
              <a:rPr lang="ja-JP" altLang="en-US" dirty="0" smtClean="0"/>
              <a:t>自分も</a:t>
            </a:r>
            <a:r>
              <a:rPr lang="en-US" altLang="ja-JP" dirty="0" smtClean="0"/>
              <a:t>VR</a:t>
            </a:r>
            <a:r>
              <a:rPr lang="ja-JP" altLang="en-US" dirty="0" smtClean="0"/>
              <a:t>を使って</a:t>
            </a:r>
            <a:r>
              <a:rPr lang="en-US" altLang="ja-JP" dirty="0" smtClean="0"/>
              <a:t>,</a:t>
            </a:r>
            <a:r>
              <a:rPr lang="ja-JP" altLang="en-US" dirty="0" smtClean="0"/>
              <a:t>体験できるようなものを作成してみたいと思いこのテーマを設定した</a:t>
            </a:r>
            <a:r>
              <a:rPr lang="en-US" altLang="ja-JP" dirty="0" smtClean="0"/>
              <a:t>.</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3</a:t>
            </a:fld>
            <a:endParaRPr kumimoji="1" lang="ja-JP" altLang="en-US"/>
          </a:p>
        </p:txBody>
      </p:sp>
    </p:spTree>
    <p:extLst>
      <p:ext uri="{BB962C8B-B14F-4D97-AF65-F5344CB8AC3E}">
        <p14:creationId xmlns:p14="http://schemas.microsoft.com/office/powerpoint/2010/main" val="13543018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577" y="4686500"/>
            <a:ext cx="5388610" cy="4439840"/>
          </a:xfrm>
          <a:prstGeom prst="rect">
            <a:avLst/>
          </a:prstGeom>
        </p:spPr>
        <p:txBody>
          <a:bodyPr/>
          <a:lstStyle/>
          <a:p>
            <a:r>
              <a:rPr kumimoji="1" lang="ja-JP" altLang="en-US" dirty="0" smtClean="0"/>
              <a:t>研究概要</a:t>
            </a:r>
            <a:endParaRPr kumimoji="1" lang="en-US" altLang="ja-JP" dirty="0" smtClean="0"/>
          </a:p>
          <a:p>
            <a:r>
              <a:rPr kumimoji="1" lang="ja-JP" altLang="en-US" dirty="0" smtClean="0"/>
              <a:t>作業内容は</a:t>
            </a:r>
            <a:endParaRPr kumimoji="1" lang="en-US" altLang="ja-JP" dirty="0" smtClean="0"/>
          </a:p>
          <a:p>
            <a:r>
              <a:rPr kumimoji="1" lang="ja-JP" altLang="en-US" dirty="0" smtClean="0"/>
              <a:t>・</a:t>
            </a:r>
            <a:r>
              <a:rPr kumimoji="1" lang="en-US" altLang="ja-JP" dirty="0" smtClean="0"/>
              <a:t>VR</a:t>
            </a:r>
            <a:r>
              <a:rPr kumimoji="1" lang="ja-JP" altLang="en-US" dirty="0" smtClean="0"/>
              <a:t>について学習</a:t>
            </a:r>
          </a:p>
          <a:p>
            <a:r>
              <a:rPr kumimoji="1" lang="ja-JP" altLang="en-US" dirty="0" smtClean="0"/>
              <a:t>・</a:t>
            </a:r>
            <a:r>
              <a:rPr kumimoji="1" lang="en-US" altLang="ja-JP" dirty="0" smtClean="0"/>
              <a:t>VR</a:t>
            </a:r>
            <a:r>
              <a:rPr kumimoji="1" lang="ja-JP" altLang="en-US" dirty="0" smtClean="0"/>
              <a:t>コンテンツのテーマ検討</a:t>
            </a:r>
          </a:p>
          <a:p>
            <a:r>
              <a:rPr kumimoji="1" lang="ja-JP" altLang="en-US" dirty="0" smtClean="0"/>
              <a:t>・コンテンツ作成</a:t>
            </a:r>
            <a:r>
              <a:rPr kumimoji="1" lang="en-US" altLang="ja-JP" dirty="0" smtClean="0"/>
              <a:t>	</a:t>
            </a:r>
            <a:r>
              <a:rPr kumimoji="1" lang="ja-JP" altLang="en-US" dirty="0" smtClean="0"/>
              <a:t>です。</a:t>
            </a:r>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4</a:t>
            </a:fld>
            <a:endParaRPr kumimoji="1" lang="ja-JP" altLang="en-US"/>
          </a:p>
        </p:txBody>
      </p:sp>
    </p:spTree>
    <p:extLst>
      <p:ext uri="{BB962C8B-B14F-4D97-AF65-F5344CB8AC3E}">
        <p14:creationId xmlns:p14="http://schemas.microsoft.com/office/powerpoint/2010/main" val="28309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577" y="4686500"/>
            <a:ext cx="5388610" cy="4439840"/>
          </a:xfrm>
          <a:prstGeom prst="rect">
            <a:avLst/>
          </a:prstGeom>
        </p:spPr>
        <p:txBody>
          <a:bodyPr/>
          <a:lstStyle/>
          <a:p>
            <a:r>
              <a:rPr kumimoji="1" lang="ja-JP" altLang="en-US" dirty="0" smtClean="0"/>
              <a:t>開発環境はこのように計画しています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5</a:t>
            </a:fld>
            <a:endParaRPr kumimoji="1" lang="ja-JP" altLang="en-US"/>
          </a:p>
        </p:txBody>
      </p:sp>
    </p:spTree>
    <p:extLst>
      <p:ext uri="{BB962C8B-B14F-4D97-AF65-F5344CB8AC3E}">
        <p14:creationId xmlns:p14="http://schemas.microsoft.com/office/powerpoint/2010/main" val="1874535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577" y="4686500"/>
            <a:ext cx="5388610" cy="4439840"/>
          </a:xfrm>
          <a:prstGeom prst="rect">
            <a:avLst/>
          </a:prstGeom>
        </p:spPr>
        <p:txBody>
          <a:bodyPr/>
          <a:lstStyle/>
          <a:p>
            <a:r>
              <a:rPr kumimoji="1" lang="en-US" altLang="ja-JP" dirty="0" smtClean="0"/>
              <a:t>VR</a:t>
            </a:r>
            <a:r>
              <a:rPr kumimoji="1" lang="ja-JP" altLang="en-US" dirty="0" smtClean="0"/>
              <a:t>について</a:t>
            </a:r>
            <a:endParaRPr lang="en-US" altLang="ja-JP" dirty="0" smtClean="0"/>
          </a:p>
          <a:p>
            <a:pPr marL="0" indent="0">
              <a:buNone/>
            </a:pPr>
            <a:r>
              <a:rPr lang="ja-JP" altLang="en-US" dirty="0" smtClean="0"/>
              <a:t>　</a:t>
            </a:r>
            <a:r>
              <a:rPr lang="en-US" altLang="ja-JP" dirty="0" smtClean="0"/>
              <a:t>VR</a:t>
            </a:r>
            <a:r>
              <a:rPr lang="ja-JP" altLang="ja-JP" dirty="0" smtClean="0"/>
              <a:t>（</a:t>
            </a:r>
            <a:r>
              <a:rPr lang="en-US" altLang="ja-JP" dirty="0" smtClean="0"/>
              <a:t>virtual reality</a:t>
            </a:r>
            <a:r>
              <a:rPr lang="ja-JP" altLang="ja-JP" dirty="0" smtClean="0"/>
              <a:t>）</a:t>
            </a:r>
            <a:r>
              <a:rPr lang="ja-JP" altLang="en-US" dirty="0" smtClean="0"/>
              <a:t>と</a:t>
            </a:r>
            <a:r>
              <a:rPr lang="ja-JP" altLang="ja-JP" dirty="0" smtClean="0"/>
              <a:t>は仮想現実を使い</a:t>
            </a:r>
            <a:r>
              <a:rPr lang="en-US" altLang="ja-JP" dirty="0" smtClean="0"/>
              <a:t>,</a:t>
            </a:r>
            <a:r>
              <a:rPr lang="ja-JP" altLang="ja-JP" dirty="0" smtClean="0"/>
              <a:t>コンピュータにより合成した映像・音響などの効果により</a:t>
            </a:r>
            <a:r>
              <a:rPr lang="ja-JP" altLang="en-US" dirty="0" smtClean="0"/>
              <a:t>作られた空間</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7</a:t>
            </a:fld>
            <a:endParaRPr kumimoji="1" lang="ja-JP" altLang="en-US"/>
          </a:p>
        </p:txBody>
      </p:sp>
    </p:spTree>
    <p:extLst>
      <p:ext uri="{BB962C8B-B14F-4D97-AF65-F5344CB8AC3E}">
        <p14:creationId xmlns:p14="http://schemas.microsoft.com/office/powerpoint/2010/main" val="1712602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577" y="4686500"/>
            <a:ext cx="5388610" cy="4439840"/>
          </a:xfrm>
          <a:prstGeom prst="rect">
            <a:avLst/>
          </a:prstGeom>
        </p:spPr>
        <p:txBody>
          <a:bodyPr/>
          <a:lstStyle/>
          <a:p>
            <a:pPr marL="0" indent="0">
              <a:buNone/>
            </a:pPr>
            <a:r>
              <a:rPr lang="ja-JP" altLang="en-US" dirty="0" smtClean="0"/>
              <a:t>　</a:t>
            </a:r>
            <a:r>
              <a:rPr lang="ja-JP" altLang="ja-JP" dirty="0" smtClean="0"/>
              <a:t>右目用と左目用の二つの映像を分けることで焦点の位置を変え奥行きや飛び出して見える映像を作成できる</a:t>
            </a:r>
            <a:r>
              <a:rPr lang="en-US" altLang="ja-JP" dirty="0" smtClean="0"/>
              <a:t>.</a:t>
            </a:r>
          </a:p>
          <a:p>
            <a:pPr marL="0" indent="0">
              <a:buNone/>
            </a:pPr>
            <a:r>
              <a:rPr lang="ja-JP" altLang="en-US" dirty="0" smtClean="0"/>
              <a:t>　</a:t>
            </a:r>
            <a:r>
              <a:rPr lang="ja-JP" altLang="ja-JP" dirty="0" smtClean="0"/>
              <a:t>また</a:t>
            </a:r>
            <a:r>
              <a:rPr lang="en-US" altLang="ja-JP" dirty="0" smtClean="0"/>
              <a:t>, </a:t>
            </a:r>
            <a:r>
              <a:rPr lang="ja-JP" altLang="ja-JP" dirty="0" smtClean="0"/>
              <a:t>ジャイロセンサーによ</a:t>
            </a:r>
            <a:r>
              <a:rPr lang="ja-JP" altLang="en-US" dirty="0" smtClean="0"/>
              <a:t>り</a:t>
            </a:r>
            <a:r>
              <a:rPr lang="ja-JP" altLang="ja-JP" dirty="0" smtClean="0"/>
              <a:t>顔の向き</a:t>
            </a:r>
            <a:r>
              <a:rPr lang="ja-JP" altLang="en-US" dirty="0" smtClean="0"/>
              <a:t>に応じて</a:t>
            </a:r>
            <a:r>
              <a:rPr lang="ja-JP" altLang="ja-JP" dirty="0" smtClean="0"/>
              <a:t>様々な角度で見ることができる</a:t>
            </a:r>
            <a:r>
              <a:rPr lang="en-US" altLang="ja-JP" dirty="0" smtClean="0"/>
              <a:t>.</a:t>
            </a:r>
            <a:endParaRPr lang="ja-JP" altLang="ja-JP" dirty="0" smtClean="0"/>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8</a:t>
            </a:fld>
            <a:endParaRPr kumimoji="1" lang="ja-JP" altLang="en-US"/>
          </a:p>
        </p:txBody>
      </p:sp>
    </p:spTree>
    <p:extLst>
      <p:ext uri="{BB962C8B-B14F-4D97-AF65-F5344CB8AC3E}">
        <p14:creationId xmlns:p14="http://schemas.microsoft.com/office/powerpoint/2010/main" val="19829211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3100" y="4686300"/>
            <a:ext cx="5389563" cy="4440237"/>
          </a:xfrm>
          <a:prstGeom prst="rect">
            <a:avLst/>
          </a:prstGeom>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9</a:t>
            </a:fld>
            <a:endParaRPr kumimoji="1" lang="ja-JP" altLang="en-US"/>
          </a:p>
        </p:txBody>
      </p:sp>
    </p:spTree>
    <p:extLst>
      <p:ext uri="{BB962C8B-B14F-4D97-AF65-F5344CB8AC3E}">
        <p14:creationId xmlns:p14="http://schemas.microsoft.com/office/powerpoint/2010/main" val="35568132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74118" y="4685512"/>
            <a:ext cx="5388610" cy="4441352"/>
          </a:xfrm>
          <a:prstGeom prst="rect">
            <a:avLst/>
          </a:prstGeom>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C9AF803C-1D44-4E09-A9AD-13B661252C18}" type="slidenum">
              <a:rPr kumimoji="1" lang="ja-JP" altLang="en-US" smtClean="0"/>
              <a:t>12</a:t>
            </a:fld>
            <a:endParaRPr kumimoji="1" lang="ja-JP" altLang="en-US"/>
          </a:p>
        </p:txBody>
      </p:sp>
    </p:spTree>
    <p:extLst>
      <p:ext uri="{BB962C8B-B14F-4D97-AF65-F5344CB8AC3E}">
        <p14:creationId xmlns:p14="http://schemas.microsoft.com/office/powerpoint/2010/main" val="1284620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ja-JP" altLang="en-US" smtClean="0"/>
              <a:t>マスター タイトルの書式設定</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ja-JP" altLang="en-US" smtClean="0"/>
              <a:t>マスター サブタイトルの書式設定</a:t>
            </a:r>
            <a:endParaRPr kumimoji="0" lang="en-US"/>
          </a:p>
        </p:txBody>
      </p:sp>
      <p:sp>
        <p:nvSpPr>
          <p:cNvPr id="30" name="Date Placeholder 29"/>
          <p:cNvSpPr>
            <a:spLocks noGrp="1"/>
          </p:cNvSpPr>
          <p:nvPr>
            <p:ph type="dt" sz="half" idx="10"/>
          </p:nvPr>
        </p:nvSpPr>
        <p:spPr/>
        <p:txBody>
          <a:bodyPr/>
          <a:lstStyle/>
          <a:p>
            <a:fld id="{8911C701-0EFE-425D-8A56-7853A603FAD7}" type="datetimeFigureOut">
              <a:rPr kumimoji="1" lang="ja-JP" altLang="en-US" smtClean="0"/>
              <a:t>2016/12/22</a:t>
            </a:fld>
            <a:endParaRPr kumimoji="1" lang="ja-JP" altLang="en-US"/>
          </a:p>
        </p:txBody>
      </p:sp>
      <p:sp>
        <p:nvSpPr>
          <p:cNvPr id="19" name="Footer Placeholder 18"/>
          <p:cNvSpPr>
            <a:spLocks noGrp="1"/>
          </p:cNvSpPr>
          <p:nvPr>
            <p:ph type="ftr" sz="quarter" idx="11"/>
          </p:nvPr>
        </p:nvSpPr>
        <p:spPr/>
        <p:txBody>
          <a:bodyPr/>
          <a:lstStyle/>
          <a:p>
            <a:endParaRPr kumimoji="1" lang="ja-JP" altLang="en-US"/>
          </a:p>
        </p:txBody>
      </p:sp>
      <p:sp>
        <p:nvSpPr>
          <p:cNvPr id="27" name="Slide Number Placeholder 26"/>
          <p:cNvSpPr>
            <a:spLocks noGrp="1"/>
          </p:cNvSpPr>
          <p:nvPr>
            <p:ph type="sldNum" sz="quarter" idx="12"/>
          </p:nvPr>
        </p:nvSpPr>
        <p:spPr/>
        <p:txBody>
          <a:bodyPr/>
          <a:lstStyle/>
          <a:p>
            <a:fld id="{D35AEFD5-73E7-433D-AD75-DBEAA900A207}" type="slidenum">
              <a:rPr kumimoji="1" lang="ja-JP" altLang="en-US" smtClean="0"/>
              <a:t>‹#›</a:t>
            </a:fld>
            <a:endParaRPr kumimoji="1" lang="ja-JP" alt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ja-JP" altLang="en-US" smtClean="0"/>
              <a:t>マスター タイトルの書式設定</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4" name="Date Placeholder 3"/>
          <p:cNvSpPr>
            <a:spLocks noGrp="1"/>
          </p:cNvSpPr>
          <p:nvPr>
            <p:ph type="dt" sz="half" idx="10"/>
          </p:nvPr>
        </p:nvSpPr>
        <p:spPr/>
        <p:txBody>
          <a:bodyPr/>
          <a:lstStyle/>
          <a:p>
            <a:fld id="{8911C701-0EFE-425D-8A56-7853A603FAD7}" type="datetimeFigureOut">
              <a:rPr kumimoji="1" lang="ja-JP" altLang="en-US" smtClean="0"/>
              <a:t>2016/12/22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35AEFD5-73E7-433D-AD75-DBEAA900A207}"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ja-JP" altLang="en-US" smtClean="0"/>
              <a:t>マスター タイトルの書式設定</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4" name="Date Placeholder 3"/>
          <p:cNvSpPr>
            <a:spLocks noGrp="1"/>
          </p:cNvSpPr>
          <p:nvPr>
            <p:ph type="dt" sz="half" idx="10"/>
          </p:nvPr>
        </p:nvSpPr>
        <p:spPr/>
        <p:txBody>
          <a:bodyPr/>
          <a:lstStyle/>
          <a:p>
            <a:fld id="{8911C701-0EFE-425D-8A56-7853A603FAD7}" type="datetimeFigureOut">
              <a:rPr kumimoji="1" lang="ja-JP" altLang="en-US" smtClean="0"/>
              <a:t>2016/12/22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35AEFD5-73E7-433D-AD75-DBEAA900A207}" type="slidenum">
              <a:rPr kumimoji="1" lang="ja-JP" altLang="en-US" smtClean="0"/>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ja-JP" altLang="en-US" smtClean="0"/>
              <a:t>マスター タイトルの書式設定</a:t>
            </a:r>
            <a:endParaRPr kumimoji="0" lang="en-US"/>
          </a:p>
        </p:txBody>
      </p:sp>
      <p:sp>
        <p:nvSpPr>
          <p:cNvPr id="3" name="Content Placeholder 2"/>
          <p:cNvSpPr>
            <a:spLocks noGrp="1"/>
          </p:cNvSpPr>
          <p:nvPr>
            <p:ph idx="1"/>
          </p:nvPr>
        </p:nvSpPr>
        <p:spPr/>
        <p:txBody>
          <a:bodyPr/>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4" name="Date Placeholder 3"/>
          <p:cNvSpPr>
            <a:spLocks noGrp="1"/>
          </p:cNvSpPr>
          <p:nvPr>
            <p:ph type="dt" sz="half" idx="10"/>
          </p:nvPr>
        </p:nvSpPr>
        <p:spPr/>
        <p:txBody>
          <a:bodyPr/>
          <a:lstStyle/>
          <a:p>
            <a:fld id="{8911C701-0EFE-425D-8A56-7853A603FAD7}" type="datetimeFigureOut">
              <a:rPr kumimoji="1" lang="ja-JP" altLang="en-US" smtClean="0"/>
              <a:t>2016/12/22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35AEFD5-73E7-433D-AD75-DBEAA900A207}" type="slidenum">
              <a:rPr kumimoji="1" lang="ja-JP" altLang="en-US" smtClean="0"/>
              <a: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ja-JP" altLang="en-US" smtClean="0"/>
              <a:t>マスター タイトルの書式設定</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ja-JP" altLang="en-US" smtClean="0"/>
              <a:t>マスター テキストの書式設定</a:t>
            </a:r>
          </a:p>
        </p:txBody>
      </p:sp>
      <p:sp>
        <p:nvSpPr>
          <p:cNvPr id="4" name="Date Placeholder 3"/>
          <p:cNvSpPr>
            <a:spLocks noGrp="1"/>
          </p:cNvSpPr>
          <p:nvPr>
            <p:ph type="dt" sz="half" idx="10"/>
          </p:nvPr>
        </p:nvSpPr>
        <p:spPr/>
        <p:txBody>
          <a:bodyPr/>
          <a:lstStyle/>
          <a:p>
            <a:fld id="{8911C701-0EFE-425D-8A56-7853A603FAD7}" type="datetimeFigureOut">
              <a:rPr kumimoji="1" lang="ja-JP" altLang="en-US" smtClean="0"/>
              <a:t>2016/12/22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35AEFD5-73E7-433D-AD75-DBEAA900A207}" type="slidenum">
              <a:rPr kumimoji="1" lang="ja-JP" altLang="en-US" smtClean="0"/>
              <a:t>‹#›</a:t>
            </a:fld>
            <a:endParaRPr kumimoji="1" lang="ja-JP" alt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ja-JP" altLang="en-US" smtClean="0"/>
              <a:t>マスター タイトルの書式設定</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5" name="Date Placeholder 4"/>
          <p:cNvSpPr>
            <a:spLocks noGrp="1"/>
          </p:cNvSpPr>
          <p:nvPr>
            <p:ph type="dt" sz="half" idx="10"/>
          </p:nvPr>
        </p:nvSpPr>
        <p:spPr/>
        <p:txBody>
          <a:bodyPr/>
          <a:lstStyle/>
          <a:p>
            <a:fld id="{8911C701-0EFE-425D-8A56-7853A603FAD7}" type="datetimeFigureOut">
              <a:rPr kumimoji="1" lang="ja-JP" altLang="en-US" smtClean="0"/>
              <a:t>2016/12/22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35AEFD5-73E7-433D-AD75-DBEAA900A207}" type="slidenum">
              <a:rPr kumimoji="1" lang="ja-JP" altLang="en-US" smtClean="0"/>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ja-JP" altLang="en-US" smtClean="0"/>
              <a:t>マスター タイトルの書式設定</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ja-JP" altLang="en-US" smtClean="0"/>
              <a:t>マスター テキストの書式設定</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ja-JP" altLang="en-US" smtClean="0"/>
              <a:t>マスター テキストの書式設定</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7" name="Date Placeholder 6"/>
          <p:cNvSpPr>
            <a:spLocks noGrp="1"/>
          </p:cNvSpPr>
          <p:nvPr>
            <p:ph type="dt" sz="half" idx="10"/>
          </p:nvPr>
        </p:nvSpPr>
        <p:spPr/>
        <p:txBody>
          <a:bodyPr/>
          <a:lstStyle/>
          <a:p>
            <a:fld id="{8911C701-0EFE-425D-8A56-7853A603FAD7}" type="datetimeFigureOut">
              <a:rPr kumimoji="1" lang="ja-JP" altLang="en-US" smtClean="0"/>
              <a:t>2016/12/22</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D35AEFD5-73E7-433D-AD75-DBEAA900A207}" type="slidenum">
              <a:rPr kumimoji="1" lang="ja-JP" altLang="en-US" smtClean="0"/>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ja-JP" altLang="en-US" smtClean="0"/>
              <a:t>マスター タイトルの書式設定</a:t>
            </a:r>
            <a:endParaRPr kumimoji="0" lang="en-US"/>
          </a:p>
        </p:txBody>
      </p:sp>
      <p:sp>
        <p:nvSpPr>
          <p:cNvPr id="3" name="Date Placeholder 2"/>
          <p:cNvSpPr>
            <a:spLocks noGrp="1"/>
          </p:cNvSpPr>
          <p:nvPr>
            <p:ph type="dt" sz="half" idx="10"/>
          </p:nvPr>
        </p:nvSpPr>
        <p:spPr/>
        <p:txBody>
          <a:bodyPr/>
          <a:lstStyle/>
          <a:p>
            <a:fld id="{8911C701-0EFE-425D-8A56-7853A603FAD7}" type="datetimeFigureOut">
              <a:rPr kumimoji="1" lang="ja-JP" altLang="en-US" smtClean="0"/>
              <a:t>2016/12/22</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D35AEFD5-73E7-433D-AD75-DBEAA900A207}"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11C701-0EFE-425D-8A56-7853A603FAD7}" type="datetimeFigureOut">
              <a:rPr kumimoji="1" lang="ja-JP" altLang="en-US" smtClean="0"/>
              <a:t>2016/12/22</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D35AEFD5-73E7-433D-AD75-DBEAA900A207}"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ja-JP" altLang="en-US" smtClean="0"/>
              <a:t>マスター タイトルの書式設定</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ja-JP" altLang="en-US" smtClean="0"/>
              <a:t>マスター テキストの書式設定</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5" name="Date Placeholder 4"/>
          <p:cNvSpPr>
            <a:spLocks noGrp="1"/>
          </p:cNvSpPr>
          <p:nvPr>
            <p:ph type="dt" sz="half" idx="10"/>
          </p:nvPr>
        </p:nvSpPr>
        <p:spPr/>
        <p:txBody>
          <a:bodyPr/>
          <a:lstStyle/>
          <a:p>
            <a:fld id="{8911C701-0EFE-425D-8A56-7853A603FAD7}" type="datetimeFigureOut">
              <a:rPr kumimoji="1" lang="ja-JP" altLang="en-US" smtClean="0"/>
              <a:t>2016/12/22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35AEFD5-73E7-433D-AD75-DBEAA900A207}"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ja-JP" altLang="en-US" smtClean="0"/>
              <a:t>マスター タイトルの書式設定</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ja-JP" altLang="en-US" smtClean="0"/>
              <a:t>マスター テキストの書式設定</a:t>
            </a:r>
          </a:p>
        </p:txBody>
      </p:sp>
      <p:sp>
        <p:nvSpPr>
          <p:cNvPr id="5" name="Date Placeholder 4"/>
          <p:cNvSpPr>
            <a:spLocks noGrp="1"/>
          </p:cNvSpPr>
          <p:nvPr>
            <p:ph type="dt" sz="half" idx="10"/>
          </p:nvPr>
        </p:nvSpPr>
        <p:spPr/>
        <p:txBody>
          <a:bodyPr/>
          <a:lstStyle/>
          <a:p>
            <a:fld id="{8911C701-0EFE-425D-8A56-7853A603FAD7}" type="datetimeFigureOut">
              <a:rPr kumimoji="1" lang="ja-JP" altLang="en-US" smtClean="0"/>
              <a:t>2016/12/22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a:xfrm>
            <a:off x="8077200" y="6356350"/>
            <a:ext cx="609600" cy="365125"/>
          </a:xfrm>
        </p:spPr>
        <p:txBody>
          <a:bodyPr/>
          <a:lstStyle/>
          <a:p>
            <a:fld id="{D35AEFD5-73E7-433D-AD75-DBEAA900A207}" type="slidenum">
              <a:rPr kumimoji="1" lang="ja-JP" altLang="en-US" smtClean="0"/>
              <a:t>‹#›</a:t>
            </a:fld>
            <a:endParaRPr kumimoji="1" lang="ja-JP" altLang="en-US"/>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ja-JP" altLang="en-US" smtClean="0"/>
              <a:t>アイコンをクリックして図を追加</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ja-JP" altLang="en-US" smtClean="0"/>
              <a:t>マスター タイトルの書式設定</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ja-JP" altLang="en-US" smtClean="0"/>
              <a:t>マスター テキストの書式設定</a:t>
            </a:r>
          </a:p>
          <a:p>
            <a:pPr lvl="1" eaLnBrk="1" latinLnBrk="0" hangingPunct="1"/>
            <a:r>
              <a:rPr kumimoji="0" lang="ja-JP" altLang="en-US" smtClean="0"/>
              <a:t>第 </a:t>
            </a:r>
            <a:r>
              <a:rPr kumimoji="0" lang="en-US" altLang="ja-JP" smtClean="0"/>
              <a:t>2 </a:t>
            </a:r>
            <a:r>
              <a:rPr kumimoji="0" lang="ja-JP" altLang="en-US" smtClean="0"/>
              <a:t>レベル</a:t>
            </a:r>
          </a:p>
          <a:p>
            <a:pPr lvl="2" eaLnBrk="1" latinLnBrk="0" hangingPunct="1"/>
            <a:r>
              <a:rPr kumimoji="0" lang="ja-JP" altLang="en-US" smtClean="0"/>
              <a:t>第 </a:t>
            </a:r>
            <a:r>
              <a:rPr kumimoji="0" lang="en-US" altLang="ja-JP" smtClean="0"/>
              <a:t>3 </a:t>
            </a:r>
            <a:r>
              <a:rPr kumimoji="0" lang="ja-JP" altLang="en-US" smtClean="0"/>
              <a:t>レベル</a:t>
            </a:r>
          </a:p>
          <a:p>
            <a:pPr lvl="3" eaLnBrk="1" latinLnBrk="0" hangingPunct="1"/>
            <a:r>
              <a:rPr kumimoji="0" lang="ja-JP" altLang="en-US" smtClean="0"/>
              <a:t>第 </a:t>
            </a:r>
            <a:r>
              <a:rPr kumimoji="0" lang="en-US" altLang="ja-JP" smtClean="0"/>
              <a:t>4 </a:t>
            </a:r>
            <a:r>
              <a:rPr kumimoji="0" lang="ja-JP" altLang="en-US" smtClean="0"/>
              <a:t>レベル</a:t>
            </a:r>
          </a:p>
          <a:p>
            <a:pPr lvl="4" eaLnBrk="1" latinLnBrk="0" hangingPunct="1"/>
            <a:r>
              <a:rPr kumimoji="0" lang="ja-JP" altLang="en-US" smtClean="0"/>
              <a:t>第 </a:t>
            </a:r>
            <a:r>
              <a:rPr kumimoji="0" lang="en-US" altLang="ja-JP" smtClean="0"/>
              <a:t>5 </a:t>
            </a:r>
            <a:r>
              <a:rPr kumimoji="0" lang="ja-JP" altLang="en-US" smtClean="0"/>
              <a:t>レベル</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8911C701-0EFE-425D-8A56-7853A603FAD7}" type="datetimeFigureOut">
              <a:rPr kumimoji="1" lang="ja-JP" altLang="en-US" smtClean="0"/>
              <a:t>2016/12/22</a:t>
            </a:fld>
            <a:endParaRPr kumimoji="1" lang="ja-JP" altLang="en-US"/>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kumimoji="1" lang="ja-JP" altLang="en-US"/>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D35AEFD5-73E7-433D-AD75-DBEAA900A207}" type="slidenum">
              <a:rPr kumimoji="1" lang="ja-JP" altLang="en-US" smtClean="0"/>
              <a:t>‹#›</a:t>
            </a:fld>
            <a:endParaRPr kumimoji="1" lang="ja-JP" altLang="en-US"/>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4069" r:id="rId1"/>
    <p:sldLayoutId id="2147484070" r:id="rId2"/>
    <p:sldLayoutId id="2147484071" r:id="rId3"/>
    <p:sldLayoutId id="2147484072" r:id="rId4"/>
    <p:sldLayoutId id="2147484073" r:id="rId5"/>
    <p:sldLayoutId id="2147484074" r:id="rId6"/>
    <p:sldLayoutId id="2147484075" r:id="rId7"/>
    <p:sldLayoutId id="2147484076" r:id="rId8"/>
    <p:sldLayoutId id="2147484077" r:id="rId9"/>
    <p:sldLayoutId id="2147484078" r:id="rId10"/>
    <p:sldLayoutId id="2147484079" r:id="rId11"/>
  </p:sldLayoutIdLst>
  <p:txStyles>
    <p:titleStyle>
      <a:lvl1pPr algn="l" rtl="0" eaLnBrk="1" latinLnBrk="0" hangingPunct="1">
        <a:spcBef>
          <a:spcPct val="0"/>
        </a:spcBef>
        <a:buNone/>
        <a:defRPr kumimoji="1"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1"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1"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1"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1"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1"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1"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1"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1"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1" sz="1400" kern="1200" baseline="0">
          <a:solidFill>
            <a:schemeClr val="tx1"/>
          </a:solidFill>
          <a:latin typeface="+mn-lt"/>
          <a:ea typeface="+mn-ea"/>
          <a:cs typeface="+mn-cs"/>
        </a:defRPr>
      </a:lvl9pPr>
    </p:bodyStyle>
    <p:otherStyle>
      <a:lvl1pPr marL="0" algn="l" rtl="0" eaLnBrk="1" latinLnBrk="0" hangingPunct="1">
        <a:defRPr kumimoji="1" kern="1200">
          <a:solidFill>
            <a:schemeClr val="tx1"/>
          </a:solidFill>
          <a:latin typeface="+mn-lt"/>
          <a:ea typeface="+mn-ea"/>
          <a:cs typeface="+mn-cs"/>
        </a:defRPr>
      </a:lvl1pPr>
      <a:lvl2pPr marL="457200" algn="l" rtl="0" eaLnBrk="1" latinLnBrk="0" hangingPunct="1">
        <a:defRPr kumimoji="1" kern="1200">
          <a:solidFill>
            <a:schemeClr val="tx1"/>
          </a:solidFill>
          <a:latin typeface="+mn-lt"/>
          <a:ea typeface="+mn-ea"/>
          <a:cs typeface="+mn-cs"/>
        </a:defRPr>
      </a:lvl2pPr>
      <a:lvl3pPr marL="914400" algn="l" rtl="0" eaLnBrk="1" latinLnBrk="0" hangingPunct="1">
        <a:defRPr kumimoji="1" kern="1200">
          <a:solidFill>
            <a:schemeClr val="tx1"/>
          </a:solidFill>
          <a:latin typeface="+mn-lt"/>
          <a:ea typeface="+mn-ea"/>
          <a:cs typeface="+mn-cs"/>
        </a:defRPr>
      </a:lvl3pPr>
      <a:lvl4pPr marL="1371600" algn="l" rtl="0" eaLnBrk="1" latinLnBrk="0" hangingPunct="1">
        <a:defRPr kumimoji="1" kern="1200">
          <a:solidFill>
            <a:schemeClr val="tx1"/>
          </a:solidFill>
          <a:latin typeface="+mn-lt"/>
          <a:ea typeface="+mn-ea"/>
          <a:cs typeface="+mn-cs"/>
        </a:defRPr>
      </a:lvl4pPr>
      <a:lvl5pPr marL="1828800" algn="l" rtl="0" eaLnBrk="1" latinLnBrk="0" hangingPunct="1">
        <a:defRPr kumimoji="1" kern="1200">
          <a:solidFill>
            <a:schemeClr val="tx1"/>
          </a:solidFill>
          <a:latin typeface="+mn-lt"/>
          <a:ea typeface="+mn-ea"/>
          <a:cs typeface="+mn-cs"/>
        </a:defRPr>
      </a:lvl5pPr>
      <a:lvl6pPr marL="2286000" algn="l" rtl="0" eaLnBrk="1" latinLnBrk="0" hangingPunct="1">
        <a:defRPr kumimoji="1" kern="1200">
          <a:solidFill>
            <a:schemeClr val="tx1"/>
          </a:solidFill>
          <a:latin typeface="+mn-lt"/>
          <a:ea typeface="+mn-ea"/>
          <a:cs typeface="+mn-cs"/>
        </a:defRPr>
      </a:lvl6pPr>
      <a:lvl7pPr marL="2743200" algn="l" rtl="0" eaLnBrk="1" latinLnBrk="0" hangingPunct="1">
        <a:defRPr kumimoji="1" kern="1200">
          <a:solidFill>
            <a:schemeClr val="tx1"/>
          </a:solidFill>
          <a:latin typeface="+mn-lt"/>
          <a:ea typeface="+mn-ea"/>
          <a:cs typeface="+mn-cs"/>
        </a:defRPr>
      </a:lvl7pPr>
      <a:lvl8pPr marL="3200400" algn="l" rtl="0" eaLnBrk="1" latinLnBrk="0" hangingPunct="1">
        <a:defRPr kumimoji="1" kern="1200">
          <a:solidFill>
            <a:schemeClr val="tx1"/>
          </a:solidFill>
          <a:latin typeface="+mn-lt"/>
          <a:ea typeface="+mn-ea"/>
          <a:cs typeface="+mn-cs"/>
        </a:defRPr>
      </a:lvl8pPr>
      <a:lvl9pPr marL="3657600" algn="l" rtl="0" eaLnBrk="1" latinLnBrk="0" hangingPunct="1">
        <a:defRPr kumimoji="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tx2">
                <a:lumMod val="50000"/>
              </a:schemeClr>
            </a:gs>
            <a:gs pos="35000">
              <a:schemeClr val="tx2">
                <a:lumMod val="50000"/>
              </a:schemeClr>
            </a:gs>
            <a:gs pos="100000">
              <a:schemeClr val="bg2">
                <a:shade val="15000"/>
                <a:satMod val="320000"/>
              </a:schemeClr>
            </a:gs>
          </a:gsLst>
          <a:path path="circle">
            <a:fillToRect l="10000" t="110000" r="10000" b="100000"/>
          </a:path>
        </a:gradFill>
        <a:effectLst/>
      </p:bgPr>
    </p:bg>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ormAutofit/>
          </a:bodyPr>
          <a:lstStyle/>
          <a:p>
            <a:pPr algn="ctr"/>
            <a:r>
              <a:rPr kumimoji="1" lang="ja-JP" altLang="en-US" sz="6000" smtClean="0"/>
              <a:t>スマートフォンを用いた</a:t>
            </a:r>
            <a:r>
              <a:rPr kumimoji="1" lang="en-US" altLang="ja-JP" sz="6000" smtClean="0"/>
              <a:t>VR</a:t>
            </a:r>
            <a:r>
              <a:rPr kumimoji="1" lang="ja-JP" altLang="en-US" sz="6000" dirty="0" smtClean="0"/>
              <a:t>コンテンツの作成</a:t>
            </a:r>
            <a:endParaRPr kumimoji="1" lang="ja-JP" altLang="en-US" sz="6000" dirty="0"/>
          </a:p>
        </p:txBody>
      </p:sp>
      <p:sp>
        <p:nvSpPr>
          <p:cNvPr id="3" name="サブタイトル 2"/>
          <p:cNvSpPr>
            <a:spLocks noGrp="1"/>
          </p:cNvSpPr>
          <p:nvPr>
            <p:ph type="subTitle" idx="1"/>
          </p:nvPr>
        </p:nvSpPr>
        <p:spPr/>
        <p:txBody>
          <a:bodyPr/>
          <a:lstStyle/>
          <a:p>
            <a:pPr algn="ctr"/>
            <a:endParaRPr lang="en-US" altLang="ja-JP" dirty="0" smtClean="0"/>
          </a:p>
          <a:p>
            <a:pPr algn="ctr"/>
            <a:r>
              <a:rPr lang="ja-JP" altLang="en-US" sz="3000" dirty="0" smtClean="0"/>
              <a:t>２２番　横田　皓大</a:t>
            </a:r>
            <a:endParaRPr lang="en-US" altLang="ja-JP" sz="3000" dirty="0"/>
          </a:p>
          <a:p>
            <a:pPr algn="ctr"/>
            <a:r>
              <a:rPr kumimoji="1" lang="ja-JP" altLang="en-US" sz="3000" dirty="0" smtClean="0"/>
              <a:t>担当教員　ソソラ先生</a:t>
            </a:r>
            <a:endParaRPr kumimoji="1" lang="en-US" altLang="ja-JP" sz="3000" dirty="0" smtClean="0"/>
          </a:p>
        </p:txBody>
      </p:sp>
    </p:spTree>
    <p:extLst>
      <p:ext uri="{BB962C8B-B14F-4D97-AF65-F5344CB8AC3E}">
        <p14:creationId xmlns:p14="http://schemas.microsoft.com/office/powerpoint/2010/main" val="1491526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67544" y="2924944"/>
            <a:ext cx="8305800" cy="1143000"/>
          </a:xfrm>
        </p:spPr>
        <p:txBody>
          <a:bodyPr/>
          <a:lstStyle/>
          <a:p>
            <a:pPr algn="ctr"/>
            <a:r>
              <a:rPr kumimoji="1" lang="ja-JP" altLang="en-US" dirty="0" smtClean="0"/>
              <a:t>調査</a:t>
            </a:r>
            <a:endParaRPr kumimoji="1" lang="ja-JP" altLang="en-US" dirty="0"/>
          </a:p>
        </p:txBody>
      </p:sp>
    </p:spTree>
    <p:extLst>
      <p:ext uri="{BB962C8B-B14F-4D97-AF65-F5344CB8AC3E}">
        <p14:creationId xmlns:p14="http://schemas.microsoft.com/office/powerpoint/2010/main" val="41322684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67544" y="692696"/>
            <a:ext cx="8229600" cy="866360"/>
          </a:xfrm>
        </p:spPr>
        <p:txBody>
          <a:bodyPr/>
          <a:lstStyle/>
          <a:p>
            <a:pPr algn="ctr"/>
            <a:r>
              <a:rPr kumimoji="1" lang="en-US" altLang="ja-JP" dirty="0" smtClean="0"/>
              <a:t>VR/AR/MR</a:t>
            </a:r>
            <a:r>
              <a:rPr kumimoji="1" lang="ja-JP" altLang="en-US" dirty="0" smtClean="0"/>
              <a:t>の違い</a:t>
            </a:r>
            <a:endParaRPr kumimoji="1" lang="ja-JP" altLang="en-US" dirty="0"/>
          </a:p>
        </p:txBody>
      </p:sp>
      <p:sp>
        <p:nvSpPr>
          <p:cNvPr id="3" name="コンテンツ プレースホルダー 2"/>
          <p:cNvSpPr>
            <a:spLocks noGrp="1"/>
          </p:cNvSpPr>
          <p:nvPr>
            <p:ph idx="1"/>
          </p:nvPr>
        </p:nvSpPr>
        <p:spPr>
          <a:xfrm>
            <a:off x="467544" y="1556792"/>
            <a:ext cx="7344816" cy="4896544"/>
          </a:xfrm>
        </p:spPr>
        <p:txBody>
          <a:bodyPr>
            <a:noAutofit/>
          </a:bodyPr>
          <a:lstStyle/>
          <a:p>
            <a:r>
              <a:rPr lang="en-US" altLang="ja-JP" sz="3200" dirty="0"/>
              <a:t>Virtual Reality</a:t>
            </a:r>
            <a:r>
              <a:rPr lang="ja-JP" altLang="en-US" sz="3200" dirty="0"/>
              <a:t>（仮想現実</a:t>
            </a:r>
            <a:r>
              <a:rPr lang="ja-JP" altLang="en-US" sz="3200" dirty="0" smtClean="0"/>
              <a:t>）</a:t>
            </a:r>
            <a:endParaRPr lang="en-US" altLang="ja-JP" sz="3200" dirty="0" smtClean="0"/>
          </a:p>
          <a:p>
            <a:pPr marL="0" indent="0">
              <a:buNone/>
            </a:pPr>
            <a:r>
              <a:rPr kumimoji="1" lang="ja-JP" altLang="en-US" sz="3200" dirty="0" smtClean="0"/>
              <a:t>　</a:t>
            </a:r>
            <a:r>
              <a:rPr kumimoji="1" lang="ja-JP" altLang="en-US" sz="2800" dirty="0" smtClean="0"/>
              <a:t>見える世界は全てデジタル情報</a:t>
            </a:r>
            <a:endParaRPr kumimoji="1" lang="en-US" altLang="ja-JP" sz="2800" dirty="0" smtClean="0"/>
          </a:p>
          <a:p>
            <a:pPr marL="0" indent="0">
              <a:buNone/>
            </a:pPr>
            <a:r>
              <a:rPr kumimoji="1" lang="ja-JP" altLang="en-US" sz="2800" dirty="0" smtClean="0"/>
              <a:t>　デジタル世界へ入っていく感覚</a:t>
            </a:r>
            <a:endParaRPr kumimoji="1" lang="en-US" altLang="ja-JP" sz="2800" dirty="0"/>
          </a:p>
          <a:p>
            <a:r>
              <a:rPr lang="en-US" altLang="ja-JP" sz="3200" dirty="0"/>
              <a:t>Augmented Reality</a:t>
            </a:r>
            <a:r>
              <a:rPr lang="ja-JP" altLang="en-US" sz="3200" dirty="0"/>
              <a:t>（拡張現実</a:t>
            </a:r>
            <a:r>
              <a:rPr lang="ja-JP" altLang="en-US" sz="3200" dirty="0" smtClean="0"/>
              <a:t>）</a:t>
            </a:r>
            <a:endParaRPr lang="en-US" altLang="ja-JP" sz="3200" dirty="0" smtClean="0"/>
          </a:p>
          <a:p>
            <a:pPr marL="0" indent="0">
              <a:buNone/>
            </a:pPr>
            <a:r>
              <a:rPr lang="ja-JP" altLang="en-US" sz="3200" dirty="0" smtClean="0"/>
              <a:t>　</a:t>
            </a:r>
            <a:r>
              <a:rPr lang="ja-JP" altLang="en-US" sz="2800" dirty="0" smtClean="0"/>
              <a:t>現実</a:t>
            </a:r>
            <a:r>
              <a:rPr lang="ja-JP" altLang="en-US" sz="2800" dirty="0"/>
              <a:t>世界に拡張する一部の情報のみデジタル情報として</a:t>
            </a:r>
            <a:r>
              <a:rPr lang="ja-JP" altLang="en-US" sz="2800" dirty="0" smtClean="0"/>
              <a:t>制作</a:t>
            </a:r>
            <a:endParaRPr lang="en-US" altLang="ja-JP" sz="3200" dirty="0"/>
          </a:p>
          <a:p>
            <a:r>
              <a:rPr lang="en-US" altLang="ja-JP" sz="3200" dirty="0" smtClean="0"/>
              <a:t>Mixed Reality</a:t>
            </a:r>
            <a:r>
              <a:rPr lang="ja-JP" altLang="en-US" sz="3200" dirty="0" smtClean="0"/>
              <a:t>（複合現実）</a:t>
            </a:r>
            <a:endParaRPr lang="en-US" altLang="ja-JP" sz="3200" dirty="0" smtClean="0"/>
          </a:p>
          <a:p>
            <a:pPr marL="0" indent="0">
              <a:buNone/>
            </a:pPr>
            <a:r>
              <a:rPr lang="ja-JP" altLang="en-US" sz="3200" dirty="0"/>
              <a:t>　</a:t>
            </a:r>
            <a:r>
              <a:rPr lang="ja-JP" altLang="en-US" sz="2800" dirty="0" smtClean="0"/>
              <a:t>現実世界と仮想世界の融合</a:t>
            </a:r>
            <a:endParaRPr lang="en-US" altLang="ja-JP" sz="2800" dirty="0" smtClean="0"/>
          </a:p>
          <a:p>
            <a:pPr marL="0" indent="0">
              <a:buNone/>
            </a:pPr>
            <a:r>
              <a:rPr lang="ja-JP" altLang="en-US" sz="2800" dirty="0"/>
              <a:t>　</a:t>
            </a:r>
            <a:r>
              <a:rPr lang="ja-JP" altLang="en-US" sz="2800" dirty="0" smtClean="0"/>
              <a:t>任意の視点から実寸大の</a:t>
            </a:r>
            <a:r>
              <a:rPr lang="en-US" altLang="ja-JP" sz="2800" dirty="0" smtClean="0"/>
              <a:t>CG</a:t>
            </a:r>
            <a:r>
              <a:rPr lang="ja-JP" altLang="en-US" sz="2800" dirty="0" smtClean="0"/>
              <a:t>映像を体験できる。</a:t>
            </a:r>
            <a:endParaRPr lang="en-US" altLang="ja-JP" sz="2800" dirty="0"/>
          </a:p>
          <a:p>
            <a:pPr marL="0" indent="0">
              <a:buNone/>
            </a:pPr>
            <a:endParaRPr lang="en-US" altLang="ja-JP" sz="2800" dirty="0"/>
          </a:p>
          <a:p>
            <a:endParaRPr lang="en-US" altLang="ja-JP" sz="3200" dirty="0"/>
          </a:p>
          <a:p>
            <a:endParaRPr lang="en-US" altLang="ja-JP" sz="3200" dirty="0" smtClean="0"/>
          </a:p>
          <a:p>
            <a:pPr marL="0" indent="0">
              <a:buNone/>
            </a:pPr>
            <a:r>
              <a:rPr lang="ja-JP" altLang="en-US" sz="3200" dirty="0"/>
              <a:t>　</a:t>
            </a:r>
            <a:endParaRPr lang="en-US" altLang="ja-JP" sz="2800" dirty="0" smtClean="0"/>
          </a:p>
        </p:txBody>
      </p:sp>
    </p:spTree>
    <p:extLst>
      <p:ext uri="{BB962C8B-B14F-4D97-AF65-F5344CB8AC3E}">
        <p14:creationId xmlns:p14="http://schemas.microsoft.com/office/powerpoint/2010/main" val="3111280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down)">
                                      <p:cBhvr>
                                        <p:cTn id="18" dur="500"/>
                                        <p:tgtEl>
                                          <p:spTgt spid="3">
                                            <p:txEl>
                                              <p:pRg st="3" end="3"/>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down)">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wipe(down)">
                                      <p:cBhvr>
                                        <p:cTn id="26" dur="500"/>
                                        <p:tgtEl>
                                          <p:spTgt spid="3">
                                            <p:txEl>
                                              <p:pRg st="5" end="5"/>
                                            </p:txEl>
                                          </p:spTgt>
                                        </p:tgtEl>
                                      </p:cBhvr>
                                    </p:animEffect>
                                  </p:childTnLst>
                                </p:cTn>
                              </p:par>
                              <p:par>
                                <p:cTn id="27" presetID="22" presetClass="entr" presetSubtype="4"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down)">
                                      <p:cBhvr>
                                        <p:cTn id="29" dur="500"/>
                                        <p:tgtEl>
                                          <p:spTgt spid="3">
                                            <p:txEl>
                                              <p:pRg st="6" end="6"/>
                                            </p:txEl>
                                          </p:spTgt>
                                        </p:tgtEl>
                                      </p:cBhvr>
                                    </p:animEffect>
                                  </p:childTnLst>
                                </p:cTn>
                              </p:par>
                              <p:par>
                                <p:cTn id="30" presetID="22" presetClass="entr" presetSubtype="4"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down)">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en-US" altLang="ja-JP" dirty="0" smtClean="0"/>
              <a:t>VR</a:t>
            </a:r>
            <a:r>
              <a:rPr kumimoji="1" lang="ja-JP" altLang="en-US" dirty="0" smtClean="0"/>
              <a:t>事例</a:t>
            </a:r>
            <a:endParaRPr kumimoji="1" lang="ja-JP" altLang="en-US" dirty="0"/>
          </a:p>
        </p:txBody>
      </p:sp>
      <p:pic>
        <p:nvPicPr>
          <p:cNvPr id="14" name="コンテンツ プレースホルダー 13" descr="画面の領域"/>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75995" y="2610432"/>
            <a:ext cx="5792009" cy="3038899"/>
          </a:xfrm>
        </p:spPr>
      </p:pic>
      <p:sp>
        <p:nvSpPr>
          <p:cNvPr id="15" name="テキスト ボックス 14"/>
          <p:cNvSpPr txBox="1"/>
          <p:nvPr/>
        </p:nvSpPr>
        <p:spPr>
          <a:xfrm>
            <a:off x="2843808" y="1892721"/>
            <a:ext cx="3816424" cy="584775"/>
          </a:xfrm>
          <a:prstGeom prst="rect">
            <a:avLst/>
          </a:prstGeom>
          <a:noFill/>
        </p:spPr>
        <p:txBody>
          <a:bodyPr wrap="square" rtlCol="0">
            <a:spAutoFit/>
          </a:bodyPr>
          <a:lstStyle/>
          <a:p>
            <a:r>
              <a:rPr kumimoji="1" lang="en-US" altLang="ja-JP" sz="3200" dirty="0" smtClean="0"/>
              <a:t>NASA</a:t>
            </a:r>
            <a:r>
              <a:rPr kumimoji="1" lang="ja-JP" altLang="en-US" sz="3200" dirty="0" smtClean="0"/>
              <a:t>シミュレータ</a:t>
            </a:r>
            <a:endParaRPr kumimoji="1" lang="ja-JP" altLang="en-US" sz="3200" dirty="0"/>
          </a:p>
        </p:txBody>
      </p:sp>
    </p:spTree>
    <p:extLst>
      <p:ext uri="{BB962C8B-B14F-4D97-AF65-F5344CB8AC3E}">
        <p14:creationId xmlns:p14="http://schemas.microsoft.com/office/powerpoint/2010/main" val="3773051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algn="ctr"/>
            <a:r>
              <a:rPr lang="en-US" altLang="ja-JP" dirty="0" smtClean="0"/>
              <a:t>VR</a:t>
            </a:r>
            <a:r>
              <a:rPr lang="ja-JP" altLang="ja-JP" dirty="0" smtClean="0"/>
              <a:t>を</a:t>
            </a:r>
            <a:r>
              <a:rPr lang="ja-JP" altLang="ja-JP" dirty="0"/>
              <a:t>実現する様々な</a:t>
            </a:r>
            <a:r>
              <a:rPr lang="en-US" altLang="ja-JP" dirty="0"/>
              <a:t>HMD</a:t>
            </a:r>
            <a:endParaRPr kumimoji="1" lang="ja-JP" altLang="en-US" dirty="0"/>
          </a:p>
        </p:txBody>
      </p:sp>
      <p:pic>
        <p:nvPicPr>
          <p:cNvPr id="4" name="コンテンツ プレースホルダー 3"/>
          <p:cNvPicPr>
            <a:picLocks noGrp="1"/>
          </p:cNvPicPr>
          <p:nvPr>
            <p:ph idx="1"/>
          </p:nvPr>
        </p:nvPicPr>
        <p:blipFill>
          <a:blip r:embed="rId2">
            <a:extLst>
              <a:ext uri="{28A0092B-C50C-407E-A947-70E740481C1C}">
                <a14:useLocalDpi xmlns:a14="http://schemas.microsoft.com/office/drawing/2010/main" val="0"/>
              </a:ext>
            </a:extLst>
          </a:blip>
          <a:srcRect t="15950" b="8269"/>
          <a:stretch>
            <a:fillRect/>
          </a:stretch>
        </p:blipFill>
        <p:spPr bwMode="auto">
          <a:xfrm>
            <a:off x="951834" y="1935163"/>
            <a:ext cx="7240331" cy="4389437"/>
          </a:xfrm>
          <a:prstGeom prst="rect">
            <a:avLst/>
          </a:prstGeom>
          <a:solidFill>
            <a:srgbClr val="000000"/>
          </a:solidFill>
          <a:ln>
            <a:noFill/>
          </a:ln>
        </p:spPr>
      </p:pic>
    </p:spTree>
    <p:extLst>
      <p:ext uri="{BB962C8B-B14F-4D97-AF65-F5344CB8AC3E}">
        <p14:creationId xmlns:p14="http://schemas.microsoft.com/office/powerpoint/2010/main" val="2398461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en-US" altLang="ja-JP" dirty="0" smtClean="0"/>
              <a:t>Unity</a:t>
            </a:r>
            <a:r>
              <a:rPr kumimoji="1" lang="ja-JP" altLang="en-US" dirty="0" smtClean="0"/>
              <a:t>の勉強</a:t>
            </a:r>
            <a:endParaRPr kumimoji="1" lang="ja-JP" altLang="en-US" dirty="0"/>
          </a:p>
        </p:txBody>
      </p:sp>
      <p:sp>
        <p:nvSpPr>
          <p:cNvPr id="3" name="コンテンツ プレースホルダー 2"/>
          <p:cNvSpPr>
            <a:spLocks noGrp="1"/>
          </p:cNvSpPr>
          <p:nvPr>
            <p:ph idx="1"/>
          </p:nvPr>
        </p:nvSpPr>
        <p:spPr>
          <a:xfrm>
            <a:off x="457200" y="1935480"/>
            <a:ext cx="5338936" cy="4389120"/>
          </a:xfrm>
        </p:spPr>
        <p:txBody>
          <a:bodyPr/>
          <a:lstStyle/>
          <a:p>
            <a:r>
              <a:rPr lang="en-US" altLang="ja-JP" sz="3600" dirty="0" smtClean="0"/>
              <a:t>Unity</a:t>
            </a:r>
            <a:r>
              <a:rPr lang="ja-JP" altLang="en-US" sz="3600" dirty="0" smtClean="0"/>
              <a:t>５の教科書２</a:t>
            </a:r>
            <a:r>
              <a:rPr lang="en-US" altLang="ja-JP" sz="3600" dirty="0" smtClean="0"/>
              <a:t>D</a:t>
            </a:r>
            <a:r>
              <a:rPr lang="en-US" altLang="ja-JP" sz="3600" dirty="0"/>
              <a:t>&amp;</a:t>
            </a:r>
            <a:r>
              <a:rPr lang="ja-JP" altLang="en-US" sz="3600" dirty="0" smtClean="0"/>
              <a:t>３</a:t>
            </a:r>
            <a:r>
              <a:rPr lang="en-US" altLang="ja-JP" sz="3600" dirty="0" smtClean="0"/>
              <a:t>D</a:t>
            </a:r>
            <a:r>
              <a:rPr lang="ja-JP" altLang="en-US" sz="3600" dirty="0" smtClean="0"/>
              <a:t>スマートフォンゲーム</a:t>
            </a:r>
            <a:r>
              <a:rPr lang="ja-JP" altLang="en-US" sz="3600" dirty="0"/>
              <a:t>入門</a:t>
            </a:r>
            <a:r>
              <a:rPr lang="ja-JP" altLang="en-US" sz="3600" dirty="0" smtClean="0"/>
              <a:t>講座</a:t>
            </a:r>
            <a:endParaRPr lang="en-US" altLang="ja-JP" sz="3600" dirty="0" smtClean="0"/>
          </a:p>
          <a:p>
            <a:pPr marL="0" indent="0">
              <a:buNone/>
            </a:pPr>
            <a:endParaRPr lang="en-US" altLang="ja-JP" sz="3600" dirty="0" smtClean="0"/>
          </a:p>
          <a:p>
            <a:r>
              <a:rPr lang="en-US" altLang="ja-JP" sz="3600" dirty="0" smtClean="0"/>
              <a:t>Unity</a:t>
            </a:r>
            <a:r>
              <a:rPr lang="ja-JP" altLang="en-US" sz="3600" dirty="0" smtClean="0"/>
              <a:t>の基本操作</a:t>
            </a:r>
            <a:endParaRPr lang="en-US" altLang="ja-JP" sz="3600" dirty="0"/>
          </a:p>
          <a:p>
            <a:r>
              <a:rPr lang="ja-JP" altLang="en-US" sz="3600" dirty="0" smtClean="0"/>
              <a:t>３</a:t>
            </a:r>
            <a:r>
              <a:rPr lang="en-US" altLang="ja-JP" sz="3600" dirty="0" smtClean="0"/>
              <a:t>D</a:t>
            </a:r>
            <a:r>
              <a:rPr lang="ja-JP" altLang="en-US" sz="3600" dirty="0" smtClean="0"/>
              <a:t>サンプルゲーム</a:t>
            </a:r>
            <a:endParaRPr lang="en-US" altLang="ja-JP" sz="3600" dirty="0" smtClean="0"/>
          </a:p>
          <a:p>
            <a:endParaRPr kumimoji="1" lang="en-US" altLang="ja-JP" sz="3600" dirty="0"/>
          </a:p>
          <a:p>
            <a:endParaRPr kumimoji="1" lang="en-US" altLang="ja-JP" dirty="0" smtClean="0"/>
          </a:p>
          <a:p>
            <a:endParaRPr kumimoji="1" lang="ja-JP" altLang="en-US" dirty="0"/>
          </a:p>
        </p:txBody>
      </p:sp>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40152" y="2996952"/>
            <a:ext cx="2184147" cy="27717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51747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1027"/>
                                        </p:tgtEl>
                                        <p:attrNameLst>
                                          <p:attrName>style.visibility</p:attrName>
                                        </p:attrNameLst>
                                      </p:cBhvr>
                                      <p:to>
                                        <p:strVal val="visible"/>
                                      </p:to>
                                    </p:set>
                                    <p:animEffect transition="in" filter="fade">
                                      <p:cBhvr>
                                        <p:cTn id="13" dur="1000"/>
                                        <p:tgtEl>
                                          <p:spTgt spid="1027"/>
                                        </p:tgtEl>
                                      </p:cBhvr>
                                    </p:animEffect>
                                    <p:anim calcmode="lin" valueType="num">
                                      <p:cBhvr>
                                        <p:cTn id="14" dur="1000" fill="hold"/>
                                        <p:tgtEl>
                                          <p:spTgt spid="1027"/>
                                        </p:tgtEl>
                                        <p:attrNameLst>
                                          <p:attrName>ppt_x</p:attrName>
                                        </p:attrNameLst>
                                      </p:cBhvr>
                                      <p:tavLst>
                                        <p:tav tm="0">
                                          <p:val>
                                            <p:strVal val="#ppt_x"/>
                                          </p:val>
                                        </p:tav>
                                        <p:tav tm="100000">
                                          <p:val>
                                            <p:strVal val="#ppt_x"/>
                                          </p:val>
                                        </p:tav>
                                      </p:tavLst>
                                    </p:anim>
                                    <p:anim calcmode="lin" valueType="num">
                                      <p:cBhvr>
                                        <p:cTn id="15" dur="1000" fill="hold"/>
                                        <p:tgtEl>
                                          <p:spTgt spid="102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additive="base">
                                        <p:cTn id="20"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 calcmode="lin" valueType="num">
                                      <p:cBhvr additive="base">
                                        <p:cTn id="24"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548680"/>
            <a:ext cx="8229600" cy="938368"/>
          </a:xfrm>
        </p:spPr>
        <p:txBody>
          <a:bodyPr/>
          <a:lstStyle/>
          <a:p>
            <a:pPr algn="ctr"/>
            <a:r>
              <a:rPr kumimoji="1" lang="en-US" altLang="ja-JP" dirty="0" smtClean="0"/>
              <a:t>3D</a:t>
            </a:r>
            <a:r>
              <a:rPr kumimoji="1" lang="ja-JP" altLang="en-US" dirty="0" smtClean="0"/>
              <a:t>サンプルゲーム</a:t>
            </a:r>
            <a:endParaRPr kumimoji="1" lang="ja-JP" altLang="en-US" dirty="0"/>
          </a:p>
        </p:txBody>
      </p:sp>
      <p:pic>
        <p:nvPicPr>
          <p:cNvPr id="6" name="コンテンツ プレースホルダー 5" descr="Unity Personal (64bit) - GameScene.unity - sample1 - iPhone, iPod Touch and iPad &lt;DX11 on DX9 GPU&gt;"/>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1520" y="1556792"/>
            <a:ext cx="8740980" cy="4767808"/>
          </a:xfrm>
        </p:spPr>
      </p:pic>
    </p:spTree>
    <p:extLst>
      <p:ext uri="{BB962C8B-B14F-4D97-AF65-F5344CB8AC3E}">
        <p14:creationId xmlns:p14="http://schemas.microsoft.com/office/powerpoint/2010/main" val="3623871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ja-JP" altLang="en-US" dirty="0" smtClean="0"/>
              <a:t>自作品</a:t>
            </a:r>
            <a:endParaRPr kumimoji="1" lang="ja-JP" altLang="en-US" dirty="0"/>
          </a:p>
        </p:txBody>
      </p:sp>
      <p:pic>
        <p:nvPicPr>
          <p:cNvPr id="4" name="コンテンツ プレースホルダー 3" descr="Unity Personal (64bit) - sora.unity - AnimationTest - Android &lt;DX11 on DX9 GPU&gt;"/>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8350" y="1935163"/>
            <a:ext cx="8047300" cy="4389437"/>
          </a:xfrm>
        </p:spPr>
      </p:pic>
    </p:spTree>
    <p:extLst>
      <p:ext uri="{BB962C8B-B14F-4D97-AF65-F5344CB8AC3E}">
        <p14:creationId xmlns:p14="http://schemas.microsoft.com/office/powerpoint/2010/main" val="18648518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ja-JP" altLang="en-US" dirty="0" smtClean="0"/>
              <a:t>カメラの差し替え</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3" y="1844824"/>
            <a:ext cx="5218548" cy="23042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8997" y="3789041"/>
            <a:ext cx="4976499" cy="24482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0231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500" fill="hold"/>
                                        <p:tgtEl>
                                          <p:spTgt spid="1026"/>
                                        </p:tgtEl>
                                        <p:attrNameLst>
                                          <p:attrName>ppt_w</p:attrName>
                                        </p:attrNameLst>
                                      </p:cBhvr>
                                      <p:tavLst>
                                        <p:tav tm="0">
                                          <p:val>
                                            <p:fltVal val="0"/>
                                          </p:val>
                                        </p:tav>
                                        <p:tav tm="100000">
                                          <p:val>
                                            <p:strVal val="#ppt_w"/>
                                          </p:val>
                                        </p:tav>
                                      </p:tavLst>
                                    </p:anim>
                                    <p:anim calcmode="lin" valueType="num">
                                      <p:cBhvr>
                                        <p:cTn id="8" dur="500" fill="hold"/>
                                        <p:tgtEl>
                                          <p:spTgt spid="1026"/>
                                        </p:tgtEl>
                                        <p:attrNameLst>
                                          <p:attrName>ppt_h</p:attrName>
                                        </p:attrNameLst>
                                      </p:cBhvr>
                                      <p:tavLst>
                                        <p:tav tm="0">
                                          <p:val>
                                            <p:fltVal val="0"/>
                                          </p:val>
                                        </p:tav>
                                        <p:tav tm="100000">
                                          <p:val>
                                            <p:strVal val="#ppt_h"/>
                                          </p:val>
                                        </p:tav>
                                      </p:tavLst>
                                    </p:anim>
                                    <p:animEffect transition="in" filter="fade">
                                      <p:cBhvr>
                                        <p:cTn id="9" dur="500"/>
                                        <p:tgtEl>
                                          <p:spTgt spid="102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027"/>
                                        </p:tgtEl>
                                        <p:attrNameLst>
                                          <p:attrName>style.visibility</p:attrName>
                                        </p:attrNameLst>
                                      </p:cBhvr>
                                      <p:to>
                                        <p:strVal val="visible"/>
                                      </p:to>
                                    </p:set>
                                    <p:anim calcmode="lin" valueType="num">
                                      <p:cBhvr>
                                        <p:cTn id="14" dur="500" fill="hold"/>
                                        <p:tgtEl>
                                          <p:spTgt spid="1027"/>
                                        </p:tgtEl>
                                        <p:attrNameLst>
                                          <p:attrName>ppt_w</p:attrName>
                                        </p:attrNameLst>
                                      </p:cBhvr>
                                      <p:tavLst>
                                        <p:tav tm="0">
                                          <p:val>
                                            <p:fltVal val="0"/>
                                          </p:val>
                                        </p:tav>
                                        <p:tav tm="100000">
                                          <p:val>
                                            <p:strVal val="#ppt_w"/>
                                          </p:val>
                                        </p:tav>
                                      </p:tavLst>
                                    </p:anim>
                                    <p:anim calcmode="lin" valueType="num">
                                      <p:cBhvr>
                                        <p:cTn id="15" dur="500" fill="hold"/>
                                        <p:tgtEl>
                                          <p:spTgt spid="1027"/>
                                        </p:tgtEl>
                                        <p:attrNameLst>
                                          <p:attrName>ppt_h</p:attrName>
                                        </p:attrNameLst>
                                      </p:cBhvr>
                                      <p:tavLst>
                                        <p:tav tm="0">
                                          <p:val>
                                            <p:fltVal val="0"/>
                                          </p:val>
                                        </p:tav>
                                        <p:tav tm="100000">
                                          <p:val>
                                            <p:strVal val="#ppt_h"/>
                                          </p:val>
                                        </p:tav>
                                      </p:tavLst>
                                    </p:anim>
                                    <p:animEffect transition="in" filter="fade">
                                      <p:cBhvr>
                                        <p:cTn id="16"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ja-JP" altLang="en-US" dirty="0" smtClean="0"/>
              <a:t>自作品</a:t>
            </a:r>
            <a:endParaRPr kumimoji="1" lang="ja-JP" altLang="en-US" dirty="0"/>
          </a:p>
        </p:txBody>
      </p:sp>
      <p:sp>
        <p:nvSpPr>
          <p:cNvPr id="3" name="コンテンツ プレースホルダー 2"/>
          <p:cNvSpPr>
            <a:spLocks noGrp="1"/>
          </p:cNvSpPr>
          <p:nvPr>
            <p:ph idx="1"/>
          </p:nvPr>
        </p:nvSpPr>
        <p:spPr>
          <a:xfrm>
            <a:off x="611560" y="1916832"/>
            <a:ext cx="7848872" cy="4389120"/>
          </a:xfrm>
        </p:spPr>
        <p:txBody>
          <a:bodyPr>
            <a:normAutofit/>
          </a:bodyPr>
          <a:lstStyle/>
          <a:p>
            <a:r>
              <a:rPr lang="en-US" altLang="ja-JP" sz="3200" dirty="0" smtClean="0"/>
              <a:t>Dive </a:t>
            </a:r>
            <a:r>
              <a:rPr lang="en-US" altLang="ja-JP" sz="3200" dirty="0"/>
              <a:t>Unity Plugin package</a:t>
            </a:r>
            <a:r>
              <a:rPr lang="ja-JP" altLang="en-US" sz="3200" dirty="0"/>
              <a:t>：画面二分割表示可能の</a:t>
            </a:r>
            <a:r>
              <a:rPr lang="en-US" altLang="ja-JP" sz="3200" dirty="0"/>
              <a:t>VR</a:t>
            </a:r>
            <a:r>
              <a:rPr lang="ja-JP" altLang="en-US" sz="3200" dirty="0"/>
              <a:t>カメラ</a:t>
            </a:r>
            <a:r>
              <a:rPr lang="en-US" altLang="ja-JP" sz="3200" dirty="0"/>
              <a:t>,Unity</a:t>
            </a:r>
            <a:r>
              <a:rPr lang="ja-JP" altLang="en-US" sz="3200" dirty="0"/>
              <a:t>向けの</a:t>
            </a:r>
            <a:r>
              <a:rPr lang="en-US" altLang="ja-JP" sz="3200" dirty="0"/>
              <a:t>SDK</a:t>
            </a:r>
            <a:r>
              <a:rPr lang="ja-JP" altLang="en-US" sz="3200" dirty="0"/>
              <a:t>をインポートする</a:t>
            </a:r>
            <a:r>
              <a:rPr lang="en-US" altLang="ja-JP" sz="3200" dirty="0"/>
              <a:t>.</a:t>
            </a:r>
          </a:p>
          <a:p>
            <a:endParaRPr kumimoji="1" lang="ja-JP" altLang="en-US" sz="3200"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7744" y="3573016"/>
            <a:ext cx="4640064" cy="3480048"/>
          </a:xfrm>
          <a:prstGeom prst="rect">
            <a:avLst/>
          </a:prstGeom>
        </p:spPr>
      </p:pic>
    </p:spTree>
    <p:extLst>
      <p:ext uri="{BB962C8B-B14F-4D97-AF65-F5344CB8AC3E}">
        <p14:creationId xmlns:p14="http://schemas.microsoft.com/office/powerpoint/2010/main" val="836629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ja-JP" altLang="en-US" dirty="0" smtClean="0"/>
              <a:t>動作確認</a:t>
            </a:r>
            <a:endParaRPr kumimoji="1" lang="ja-JP" altLang="en-US" dirty="0"/>
          </a:p>
        </p:txBody>
      </p:sp>
      <p:sp>
        <p:nvSpPr>
          <p:cNvPr id="3" name="コンテンツ プレースホルダー 2"/>
          <p:cNvSpPr>
            <a:spLocks noGrp="1"/>
          </p:cNvSpPr>
          <p:nvPr>
            <p:ph idx="1"/>
          </p:nvPr>
        </p:nvSpPr>
        <p:spPr>
          <a:xfrm>
            <a:off x="3995936" y="2348880"/>
            <a:ext cx="4546848" cy="2429624"/>
          </a:xfrm>
        </p:spPr>
        <p:txBody>
          <a:bodyPr/>
          <a:lstStyle/>
          <a:p>
            <a:r>
              <a:rPr lang="en-US" altLang="ja-JP" sz="3600" dirty="0"/>
              <a:t>Unity</a:t>
            </a:r>
            <a:r>
              <a:rPr lang="ja-JP" altLang="en-US" sz="3600" dirty="0"/>
              <a:t>で</a:t>
            </a:r>
            <a:r>
              <a:rPr lang="en-US" altLang="ja-JP" sz="3600" dirty="0"/>
              <a:t>Android</a:t>
            </a:r>
            <a:r>
              <a:rPr lang="ja-JP" altLang="en-US" sz="3600" dirty="0"/>
              <a:t>向けに</a:t>
            </a:r>
            <a:r>
              <a:rPr lang="en-US" altLang="ja-JP" sz="3600" dirty="0"/>
              <a:t>Build</a:t>
            </a:r>
            <a:r>
              <a:rPr lang="ja-JP" altLang="en-US" sz="3600" dirty="0"/>
              <a:t>して実機</a:t>
            </a:r>
            <a:r>
              <a:rPr lang="ja-JP" altLang="en-US" sz="3600" dirty="0" smtClean="0"/>
              <a:t>でのテスト</a:t>
            </a:r>
            <a:endParaRPr lang="en-US" altLang="ja-JP" sz="3600" dirty="0" smtClean="0"/>
          </a:p>
          <a:p>
            <a:endParaRPr lang="en-US" altLang="ja-JP" sz="4000" dirty="0" smtClean="0"/>
          </a:p>
          <a:p>
            <a:endParaRPr kumimoji="1" lang="ja-JP"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5616" y="2348880"/>
            <a:ext cx="2231318" cy="39376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15489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発表内容</a:t>
            </a:r>
            <a:endParaRPr kumimoji="1" lang="ja-JP" altLang="en-US" dirty="0"/>
          </a:p>
        </p:txBody>
      </p:sp>
      <p:sp>
        <p:nvSpPr>
          <p:cNvPr id="5" name="コンテンツ プレースホルダー 4"/>
          <p:cNvSpPr>
            <a:spLocks noGrp="1"/>
          </p:cNvSpPr>
          <p:nvPr>
            <p:ph idx="1"/>
          </p:nvPr>
        </p:nvSpPr>
        <p:spPr>
          <a:xfrm>
            <a:off x="1115616" y="2132856"/>
            <a:ext cx="3816424" cy="3615680"/>
          </a:xfrm>
        </p:spPr>
        <p:txBody>
          <a:bodyPr>
            <a:normAutofit/>
          </a:bodyPr>
          <a:lstStyle/>
          <a:p>
            <a:r>
              <a:rPr kumimoji="1" lang="ja-JP" altLang="en-US" sz="3000" dirty="0" smtClean="0"/>
              <a:t>はじめに</a:t>
            </a:r>
            <a:endParaRPr kumimoji="1" lang="en-US" altLang="ja-JP" sz="3000" dirty="0" smtClean="0"/>
          </a:p>
          <a:p>
            <a:r>
              <a:rPr lang="ja-JP" altLang="en-US" sz="3000" dirty="0"/>
              <a:t>研究</a:t>
            </a:r>
            <a:r>
              <a:rPr lang="ja-JP" altLang="en-US" sz="3000" dirty="0" smtClean="0"/>
              <a:t>概要</a:t>
            </a:r>
            <a:endParaRPr kumimoji="1" lang="en-US" altLang="ja-JP" sz="3000" dirty="0" smtClean="0"/>
          </a:p>
          <a:p>
            <a:r>
              <a:rPr lang="ja-JP" altLang="en-US" sz="3000" dirty="0"/>
              <a:t>進捗状況</a:t>
            </a:r>
            <a:endParaRPr lang="en-US" altLang="ja-JP" sz="3000" dirty="0" smtClean="0"/>
          </a:p>
          <a:p>
            <a:r>
              <a:rPr lang="ja-JP" altLang="en-US" sz="3000" dirty="0"/>
              <a:t>調査</a:t>
            </a:r>
            <a:endParaRPr lang="en-US" altLang="ja-JP" sz="3000" dirty="0" smtClean="0"/>
          </a:p>
          <a:p>
            <a:endParaRPr kumimoji="1" lang="ja-JP" altLang="en-US" sz="3000" dirty="0"/>
          </a:p>
        </p:txBody>
      </p:sp>
    </p:spTree>
    <p:extLst>
      <p:ext uri="{BB962C8B-B14F-4D97-AF65-F5344CB8AC3E}">
        <p14:creationId xmlns:p14="http://schemas.microsoft.com/office/powerpoint/2010/main" val="19073487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ja-JP" altLang="en-US" dirty="0" smtClean="0"/>
              <a:t>動作確認の手順</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lang="en-US" altLang="ja-JP" sz="3600" dirty="0" smtClean="0">
              <a:solidFill>
                <a:schemeClr val="tx2">
                  <a:lumMod val="60000"/>
                  <a:lumOff val="40000"/>
                </a:schemeClr>
              </a:solidFill>
            </a:endParaRPr>
          </a:p>
          <a:p>
            <a:pPr marL="0" indent="0">
              <a:buNone/>
            </a:pPr>
            <a:r>
              <a:rPr lang="ja-JP" altLang="en-US" sz="3600" dirty="0" smtClean="0"/>
              <a:t>１．</a:t>
            </a:r>
            <a:r>
              <a:rPr lang="en-US" altLang="ja-JP" sz="3600" dirty="0" smtClean="0"/>
              <a:t>Android </a:t>
            </a:r>
            <a:r>
              <a:rPr lang="en-US" altLang="ja-JP" sz="3600" dirty="0"/>
              <a:t>Studio, JDK</a:t>
            </a:r>
            <a:r>
              <a:rPr lang="ja-JP" altLang="en-US" sz="3600" dirty="0"/>
              <a:t>の</a:t>
            </a:r>
            <a:r>
              <a:rPr lang="ja-JP" altLang="en-US" sz="3600" dirty="0" smtClean="0"/>
              <a:t>インストール</a:t>
            </a:r>
          </a:p>
          <a:p>
            <a:pPr marL="0" indent="0">
              <a:buNone/>
            </a:pPr>
            <a:r>
              <a:rPr lang="ja-JP" altLang="en-US" sz="3600" dirty="0" smtClean="0"/>
              <a:t>２．</a:t>
            </a:r>
            <a:r>
              <a:rPr lang="en-US" altLang="ja-JP" sz="3600" dirty="0" smtClean="0"/>
              <a:t>Android</a:t>
            </a:r>
            <a:r>
              <a:rPr lang="ja-JP" altLang="en-US" sz="3600" dirty="0" smtClean="0"/>
              <a:t>端末の</a:t>
            </a:r>
            <a:r>
              <a:rPr lang="en-US" altLang="ja-JP" sz="3600" dirty="0" smtClean="0"/>
              <a:t>USB</a:t>
            </a:r>
            <a:r>
              <a:rPr lang="ja-JP" altLang="en-US" sz="3600" dirty="0" smtClean="0"/>
              <a:t>ドライバーを入れる</a:t>
            </a:r>
          </a:p>
          <a:p>
            <a:pPr marL="0" indent="0">
              <a:buNone/>
            </a:pPr>
            <a:r>
              <a:rPr lang="ja-JP" altLang="en-US" sz="3600" dirty="0" smtClean="0"/>
              <a:t>３．</a:t>
            </a:r>
            <a:r>
              <a:rPr lang="en-US" altLang="ja-JP" sz="3600" dirty="0" smtClean="0"/>
              <a:t>Android </a:t>
            </a:r>
            <a:r>
              <a:rPr lang="en-US" altLang="ja-JP" sz="3600" dirty="0"/>
              <a:t>SDK</a:t>
            </a:r>
            <a:r>
              <a:rPr lang="ja-JP" altLang="en-US" sz="3600" dirty="0"/>
              <a:t>のパスを設定</a:t>
            </a:r>
          </a:p>
          <a:p>
            <a:pPr marL="0" indent="0">
              <a:buNone/>
            </a:pPr>
            <a:r>
              <a:rPr lang="ja-JP" altLang="en-US" sz="3600" dirty="0" smtClean="0"/>
              <a:t>４．</a:t>
            </a:r>
            <a:r>
              <a:rPr lang="en-US" altLang="ja-JP" sz="3600" dirty="0" smtClean="0"/>
              <a:t>Build </a:t>
            </a:r>
            <a:r>
              <a:rPr lang="en-US" altLang="ja-JP" sz="3600" dirty="0"/>
              <a:t>And Run</a:t>
            </a:r>
            <a:endParaRPr kumimoji="1" lang="ja-JP" altLang="en-US" sz="36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7083" y="4581128"/>
            <a:ext cx="2696463" cy="20762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94186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wipe(down)">
                                      <p:cBhvr>
                                        <p:cTn id="10" dur="500"/>
                                        <p:tgtEl>
                                          <p:spTgt spid="3">
                                            <p:txEl>
                                              <p:pRg st="2" end="2"/>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wipe(down)">
                                      <p:cBhvr>
                                        <p:cTn id="13" dur="500"/>
                                        <p:tgtEl>
                                          <p:spTgt spid="3">
                                            <p:txEl>
                                              <p:pRg st="3" end="3"/>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wipe(down)">
                                      <p:cBhvr>
                                        <p:cTn id="16" dur="500"/>
                                        <p:tgtEl>
                                          <p:spTgt spid="3">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050"/>
                                        </p:tgtEl>
                                        <p:attrNameLst>
                                          <p:attrName>style.visibility</p:attrName>
                                        </p:attrNameLst>
                                      </p:cBhvr>
                                      <p:to>
                                        <p:strVal val="visible"/>
                                      </p:to>
                                    </p:set>
                                    <p:animEffect transition="in" filter="fade">
                                      <p:cBhvr>
                                        <p:cTn id="21" dur="1000"/>
                                        <p:tgtEl>
                                          <p:spTgt spid="2050"/>
                                        </p:tgtEl>
                                      </p:cBhvr>
                                    </p:animEffect>
                                    <p:anim calcmode="lin" valueType="num">
                                      <p:cBhvr>
                                        <p:cTn id="22" dur="1000" fill="hold"/>
                                        <p:tgtEl>
                                          <p:spTgt spid="2050"/>
                                        </p:tgtEl>
                                        <p:attrNameLst>
                                          <p:attrName>ppt_x</p:attrName>
                                        </p:attrNameLst>
                                      </p:cBhvr>
                                      <p:tavLst>
                                        <p:tav tm="0">
                                          <p:val>
                                            <p:strVal val="#ppt_x"/>
                                          </p:val>
                                        </p:tav>
                                        <p:tav tm="100000">
                                          <p:val>
                                            <p:strVal val="#ppt_x"/>
                                          </p:val>
                                        </p:tav>
                                      </p:tavLst>
                                    </p:anim>
                                    <p:anim calcmode="lin" valueType="num">
                                      <p:cBhvr>
                                        <p:cTn id="23"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ja-JP" altLang="en-US" dirty="0" smtClean="0"/>
              <a:t>実験結果</a:t>
            </a:r>
            <a:endParaRPr kumimoji="1" lang="ja-JP" altLang="en-US" dirty="0"/>
          </a:p>
        </p:txBody>
      </p:sp>
      <p:sp>
        <p:nvSpPr>
          <p:cNvPr id="3" name="コンテンツ プレースホルダー 2"/>
          <p:cNvSpPr>
            <a:spLocks noGrp="1"/>
          </p:cNvSpPr>
          <p:nvPr>
            <p:ph idx="1"/>
          </p:nvPr>
        </p:nvSpPr>
        <p:spPr>
          <a:xfrm>
            <a:off x="457200" y="1935480"/>
            <a:ext cx="7787208" cy="4389120"/>
          </a:xfrm>
        </p:spPr>
        <p:txBody>
          <a:bodyPr/>
          <a:lstStyle/>
          <a:p>
            <a:r>
              <a:rPr kumimoji="1" lang="ja-JP" altLang="en-US" sz="3600" dirty="0" smtClean="0"/>
              <a:t>自分の使用しているパソコンでは</a:t>
            </a:r>
            <a:r>
              <a:rPr lang="ja-JP" altLang="en-US" sz="3600" dirty="0" smtClean="0"/>
              <a:t>と表示され</a:t>
            </a:r>
            <a:r>
              <a:rPr lang="en-US" altLang="ja-JP" sz="3600" dirty="0" smtClean="0"/>
              <a:t>update</a:t>
            </a:r>
            <a:r>
              <a:rPr lang="ja-JP" altLang="en-US" sz="3600" dirty="0" smtClean="0"/>
              <a:t>を押すとその</a:t>
            </a:r>
            <a:r>
              <a:rPr kumimoji="1" lang="ja-JP" altLang="en-US" sz="3600" dirty="0" smtClean="0"/>
              <a:t>まま固まってしまうエラーが発生。</a:t>
            </a:r>
            <a:endParaRPr kumimoji="1" lang="en-US" altLang="ja-JP" sz="3600" dirty="0" smtClean="0"/>
          </a:p>
          <a:p>
            <a:endParaRPr lang="en-US" altLang="ja-JP" dirty="0"/>
          </a:p>
          <a:p>
            <a:pPr marL="0" indent="0">
              <a:buNone/>
            </a:pPr>
            <a:endParaRPr kumimoji="1" lang="en-US" altLang="ja-JP" dirty="0" smtClean="0"/>
          </a:p>
          <a:p>
            <a:pPr marL="0" indent="0">
              <a:buNone/>
            </a:pPr>
            <a:endParaRPr lang="en-US" altLang="ja-JP" dirty="0"/>
          </a:p>
          <a:p>
            <a:pPr marL="0" indent="0">
              <a:buNone/>
            </a:pPr>
            <a:endParaRPr kumimoji="1" lang="en-US" altLang="ja-JP" dirty="0" smtClean="0"/>
          </a:p>
          <a:p>
            <a:pPr marL="0" indent="0">
              <a:buNone/>
            </a:pPr>
            <a:endParaRPr kumimoji="1" lang="ja-JP" altLang="en-US" dirty="0"/>
          </a:p>
        </p:txBody>
      </p:sp>
      <p:pic>
        <p:nvPicPr>
          <p:cNvPr id="5" name="図 4"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9712" y="4149080"/>
            <a:ext cx="4896837" cy="1879715"/>
          </a:xfrm>
          <a:prstGeom prst="rect">
            <a:avLst/>
          </a:prstGeom>
        </p:spPr>
      </p:pic>
    </p:spTree>
    <p:extLst>
      <p:ext uri="{BB962C8B-B14F-4D97-AF65-F5344CB8AC3E}">
        <p14:creationId xmlns:p14="http://schemas.microsoft.com/office/powerpoint/2010/main" val="3713614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ja-JP" altLang="en-US" dirty="0" smtClean="0"/>
              <a:t>原因と調査</a:t>
            </a:r>
            <a:endParaRPr kumimoji="1" lang="ja-JP" altLang="en-US" dirty="0"/>
          </a:p>
        </p:txBody>
      </p:sp>
      <p:sp>
        <p:nvSpPr>
          <p:cNvPr id="3" name="コンテンツ プレースホルダー 2"/>
          <p:cNvSpPr>
            <a:spLocks noGrp="1"/>
          </p:cNvSpPr>
          <p:nvPr>
            <p:ph idx="1"/>
          </p:nvPr>
        </p:nvSpPr>
        <p:spPr>
          <a:xfrm>
            <a:off x="467544" y="2420888"/>
            <a:ext cx="8229600" cy="3384376"/>
          </a:xfrm>
        </p:spPr>
        <p:txBody>
          <a:bodyPr anchor="ctr">
            <a:noAutofit/>
          </a:bodyPr>
          <a:lstStyle/>
          <a:p>
            <a:r>
              <a:rPr kumimoji="1" lang="ja-JP" altLang="en-US" sz="3200" dirty="0" smtClean="0"/>
              <a:t>自分のパソコンや</a:t>
            </a:r>
            <a:r>
              <a:rPr lang="ja-JP" altLang="en-US" sz="3200" dirty="0"/>
              <a:t>他</a:t>
            </a:r>
            <a:r>
              <a:rPr lang="ja-JP" altLang="en-US" sz="3200" dirty="0" smtClean="0"/>
              <a:t>のパソコンで同じように行ってみる。</a:t>
            </a:r>
            <a:endParaRPr lang="en-US" altLang="ja-JP" sz="3200" dirty="0" smtClean="0"/>
          </a:p>
          <a:p>
            <a:pPr marL="0" indent="0">
              <a:buNone/>
            </a:pPr>
            <a:r>
              <a:rPr lang="ja-JP" altLang="en-US" sz="3200" dirty="0" smtClean="0"/>
              <a:t>→実行可能だった。</a:t>
            </a:r>
            <a:endParaRPr lang="en-US" altLang="ja-JP" sz="3200" dirty="0" smtClean="0"/>
          </a:p>
          <a:p>
            <a:endParaRPr kumimoji="1" lang="en-US" altLang="ja-JP" sz="3200" dirty="0"/>
          </a:p>
          <a:p>
            <a:r>
              <a:rPr lang="ja-JP" altLang="en-US" sz="3200" dirty="0" smtClean="0"/>
              <a:t>バージョンが関係しているのか確認する</a:t>
            </a:r>
            <a:endParaRPr lang="en-US" altLang="ja-JP" sz="3200" dirty="0" smtClean="0"/>
          </a:p>
          <a:p>
            <a:pPr marL="0" indent="0">
              <a:buNone/>
            </a:pPr>
            <a:r>
              <a:rPr kumimoji="1" lang="ja-JP" altLang="en-US" sz="3200" dirty="0" smtClean="0"/>
              <a:t>→バージョンに関しては関係なし</a:t>
            </a:r>
            <a:endParaRPr kumimoji="1" lang="ja-JP" altLang="en-US" sz="3200" dirty="0"/>
          </a:p>
        </p:txBody>
      </p:sp>
    </p:spTree>
    <p:extLst>
      <p:ext uri="{BB962C8B-B14F-4D97-AF65-F5344CB8AC3E}">
        <p14:creationId xmlns:p14="http://schemas.microsoft.com/office/powerpoint/2010/main" val="1701920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algn="ctr"/>
            <a:r>
              <a:rPr lang="ja-JP" altLang="en-US" dirty="0" smtClean="0"/>
              <a:t>自作品（動画）</a:t>
            </a:r>
            <a:endParaRPr kumimoji="1" lang="ja-JP" altLang="en-US" dirty="0"/>
          </a:p>
        </p:txBody>
      </p:sp>
      <p:pic>
        <p:nvPicPr>
          <p:cNvPr id="7" name="マイ ムービー.wm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66750" y="1935163"/>
            <a:ext cx="7808913" cy="4389437"/>
          </a:xfrm>
        </p:spPr>
      </p:pic>
    </p:spTree>
    <p:extLst>
      <p:ext uri="{BB962C8B-B14F-4D97-AF65-F5344CB8AC3E}">
        <p14:creationId xmlns:p14="http://schemas.microsoft.com/office/powerpoint/2010/main" val="36270735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lang="ja-JP" altLang="en-US" dirty="0"/>
              <a:t>今後の課題</a:t>
            </a:r>
            <a:endParaRPr kumimoji="1" lang="ja-JP" altLang="en-US" dirty="0"/>
          </a:p>
        </p:txBody>
      </p:sp>
      <p:sp>
        <p:nvSpPr>
          <p:cNvPr id="3" name="コンテンツ プレースホルダー 2"/>
          <p:cNvSpPr>
            <a:spLocks noGrp="1"/>
          </p:cNvSpPr>
          <p:nvPr>
            <p:ph idx="1"/>
          </p:nvPr>
        </p:nvSpPr>
        <p:spPr>
          <a:xfrm>
            <a:off x="683568" y="2420888"/>
            <a:ext cx="7776864" cy="3149704"/>
          </a:xfrm>
        </p:spPr>
        <p:txBody>
          <a:bodyPr>
            <a:normAutofit/>
          </a:bodyPr>
          <a:lstStyle/>
          <a:p>
            <a:r>
              <a:rPr kumimoji="1" lang="ja-JP" altLang="en-US" sz="3600" dirty="0" smtClean="0"/>
              <a:t>ジャイロセンサを使用し、３６０</a:t>
            </a:r>
            <a:r>
              <a:rPr kumimoji="1" lang="en-US" altLang="ja-JP" sz="3600" dirty="0" smtClean="0"/>
              <a:t>°</a:t>
            </a:r>
            <a:r>
              <a:rPr kumimoji="1" lang="ja-JP" altLang="en-US" sz="3600" dirty="0" smtClean="0"/>
              <a:t>回転に対応できるか調査を続ける。</a:t>
            </a:r>
            <a:endParaRPr kumimoji="1" lang="en-US" altLang="ja-JP" sz="3600" dirty="0" smtClean="0"/>
          </a:p>
          <a:p>
            <a:endParaRPr lang="en-US" altLang="ja-JP" sz="3600" dirty="0"/>
          </a:p>
          <a:p>
            <a:r>
              <a:rPr kumimoji="1" lang="ja-JP" altLang="en-US" sz="3600" dirty="0" smtClean="0"/>
              <a:t>より立体に</a:t>
            </a:r>
            <a:r>
              <a:rPr lang="ja-JP" altLang="en-US" sz="3600" dirty="0" smtClean="0"/>
              <a:t>見えるように角度や位置の調整をする。</a:t>
            </a:r>
            <a:endParaRPr kumimoji="1" lang="en-US" altLang="ja-JP" sz="3600" dirty="0" smtClean="0"/>
          </a:p>
        </p:txBody>
      </p:sp>
    </p:spTree>
    <p:extLst>
      <p:ext uri="{BB962C8B-B14F-4D97-AF65-F5344CB8AC3E}">
        <p14:creationId xmlns:p14="http://schemas.microsoft.com/office/powerpoint/2010/main" val="664704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今後の作業計画</a:t>
            </a:r>
            <a:endParaRPr kumimoji="1" lang="ja-JP" altLang="en-US" dirty="0"/>
          </a:p>
        </p:txBody>
      </p:sp>
      <p:graphicFrame>
        <p:nvGraphicFramePr>
          <p:cNvPr id="4" name="コンテンツ プレースホルダー 3"/>
          <p:cNvGraphicFramePr>
            <a:graphicFrameLocks noGrp="1"/>
          </p:cNvGraphicFramePr>
          <p:nvPr>
            <p:ph idx="1"/>
            <p:extLst>
              <p:ext uri="{D42A27DB-BD31-4B8C-83A1-F6EECF244321}">
                <p14:modId xmlns:p14="http://schemas.microsoft.com/office/powerpoint/2010/main" val="1274936630"/>
              </p:ext>
            </p:extLst>
          </p:nvPr>
        </p:nvGraphicFramePr>
        <p:xfrm>
          <a:off x="971600" y="2259243"/>
          <a:ext cx="7344816" cy="3717464"/>
        </p:xfrm>
        <a:graphic>
          <a:graphicData uri="http://schemas.openxmlformats.org/drawingml/2006/table">
            <a:tbl>
              <a:tblPr firstRow="1" firstCol="1" bandRow="1">
                <a:tableStyleId>{5C22544A-7EE6-4342-B048-85BDC9FD1C3A}</a:tableStyleId>
              </a:tblPr>
              <a:tblGrid>
                <a:gridCol w="2117424"/>
                <a:gridCol w="5227392"/>
              </a:tblGrid>
              <a:tr h="1166092">
                <a:tc>
                  <a:txBody>
                    <a:bodyPr/>
                    <a:lstStyle/>
                    <a:p>
                      <a:pPr algn="just">
                        <a:spcAft>
                          <a:spcPts val="0"/>
                        </a:spcAft>
                      </a:pPr>
                      <a:r>
                        <a:rPr lang="ja-JP" altLang="en-US" sz="4000" kern="100" dirty="0">
                          <a:effectLst/>
                        </a:rPr>
                        <a:t>１</a:t>
                      </a:r>
                      <a:r>
                        <a:rPr lang="ja-JP" sz="4000" kern="100" dirty="0" smtClean="0">
                          <a:effectLst/>
                        </a:rPr>
                        <a:t>月</a:t>
                      </a:r>
                      <a:endParaRPr lang="ja-JP" sz="4000" kern="100" dirty="0">
                        <a:effectLst/>
                        <a:latin typeface="Courier New"/>
                        <a:ea typeface="ＭＳ 明朝"/>
                        <a:cs typeface="Times New Roman"/>
                      </a:endParaRPr>
                    </a:p>
                  </a:txBody>
                  <a:tcPr marL="68580" marR="68580" marT="0" marB="0"/>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ja-JP" altLang="ja-JP" sz="4000" kern="100" dirty="0" smtClean="0">
                          <a:effectLst/>
                        </a:rPr>
                        <a:t>動作確認およびテスト</a:t>
                      </a:r>
                      <a:endParaRPr lang="ja-JP" altLang="ja-JP" sz="4000" kern="100" dirty="0" smtClean="0">
                        <a:effectLst/>
                        <a:latin typeface="Courier New"/>
                        <a:ea typeface="ＭＳ 明朝"/>
                        <a:cs typeface="Times New Roman"/>
                      </a:endParaRPr>
                    </a:p>
                  </a:txBody>
                  <a:tcPr marL="68580" marR="68580" marT="0" marB="0"/>
                </a:tc>
              </a:tr>
              <a:tr h="1385280">
                <a:tc>
                  <a:txBody>
                    <a:bodyPr/>
                    <a:lstStyle/>
                    <a:p>
                      <a:pPr algn="just">
                        <a:spcAft>
                          <a:spcPts val="0"/>
                        </a:spcAft>
                      </a:pPr>
                      <a:r>
                        <a:rPr lang="ja-JP" altLang="en-US" sz="4000" kern="100" dirty="0" smtClean="0">
                          <a:effectLst/>
                        </a:rPr>
                        <a:t>２</a:t>
                      </a:r>
                      <a:r>
                        <a:rPr lang="ja-JP" sz="4000" kern="100" dirty="0" smtClean="0">
                          <a:effectLst/>
                        </a:rPr>
                        <a:t>月</a:t>
                      </a:r>
                      <a:endParaRPr lang="ja-JP" sz="4000" kern="100" dirty="0">
                        <a:effectLst/>
                        <a:latin typeface="Courier New"/>
                        <a:ea typeface="ＭＳ 明朝"/>
                        <a:cs typeface="Times New Roman"/>
                      </a:endParaRPr>
                    </a:p>
                  </a:txBody>
                  <a:tcPr marL="68580" marR="68580" marT="0" marB="0"/>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ja-JP" altLang="ja-JP" sz="4000" kern="100" dirty="0" smtClean="0">
                          <a:effectLst/>
                        </a:rPr>
                        <a:t>資料作成</a:t>
                      </a:r>
                      <a:endParaRPr lang="ja-JP" altLang="ja-JP" sz="4000" kern="100" dirty="0" smtClean="0">
                        <a:effectLst/>
                        <a:latin typeface="Courier New"/>
                        <a:ea typeface="ＭＳ 明朝"/>
                        <a:cs typeface="Times New Roman"/>
                      </a:endParaRPr>
                    </a:p>
                    <a:p>
                      <a:pPr algn="just">
                        <a:spcAft>
                          <a:spcPts val="0"/>
                        </a:spcAft>
                      </a:pPr>
                      <a:endParaRPr lang="ja-JP" sz="4000" kern="100" dirty="0">
                        <a:effectLst/>
                        <a:latin typeface="Courier New"/>
                        <a:ea typeface="ＭＳ 明朝"/>
                        <a:cs typeface="Times New Roman"/>
                      </a:endParaRPr>
                    </a:p>
                  </a:txBody>
                  <a:tcPr marL="68580" marR="68580" marT="0" marB="0"/>
                </a:tc>
              </a:tr>
              <a:tr h="1166092">
                <a:tc>
                  <a:txBody>
                    <a:bodyPr/>
                    <a:lstStyle/>
                    <a:p>
                      <a:pPr algn="just">
                        <a:spcAft>
                          <a:spcPts val="0"/>
                        </a:spcAft>
                      </a:pPr>
                      <a:r>
                        <a:rPr lang="ja-JP" altLang="en-US" sz="4000" kern="100" dirty="0" smtClean="0">
                          <a:effectLst/>
                        </a:rPr>
                        <a:t>３</a:t>
                      </a:r>
                      <a:r>
                        <a:rPr lang="ja-JP" sz="4000" kern="100" dirty="0" smtClean="0">
                          <a:effectLst/>
                        </a:rPr>
                        <a:t>月</a:t>
                      </a:r>
                      <a:endParaRPr lang="ja-JP" sz="4000" kern="100" dirty="0">
                        <a:effectLst/>
                        <a:latin typeface="Courier New"/>
                        <a:ea typeface="ＭＳ 明朝"/>
                        <a:cs typeface="Times New Roman"/>
                      </a:endParaRPr>
                    </a:p>
                  </a:txBody>
                  <a:tcPr marL="68580" marR="68580" marT="0" marB="0"/>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ja-JP" altLang="en-US" sz="4000" kern="100" dirty="0" smtClean="0">
                          <a:effectLst/>
                        </a:rPr>
                        <a:t>最終チェック</a:t>
                      </a:r>
                      <a:endParaRPr lang="ja-JP" altLang="ja-JP" sz="4000" kern="100" dirty="0" smtClean="0">
                        <a:effectLst/>
                        <a:latin typeface="Courier New"/>
                        <a:ea typeface="ＭＳ 明朝"/>
                        <a:cs typeface="Times New Roman"/>
                      </a:endParaRPr>
                    </a:p>
                  </a:txBody>
                  <a:tcPr marL="68580" marR="68580" marT="0" marB="0"/>
                </a:tc>
              </a:tr>
            </a:tbl>
          </a:graphicData>
        </a:graphic>
      </p:graphicFrame>
      <p:sp>
        <p:nvSpPr>
          <p:cNvPr id="5" name="Rectangle 1"/>
          <p:cNvSpPr>
            <a:spLocks noChangeArrowheads="1"/>
          </p:cNvSpPr>
          <p:nvPr/>
        </p:nvSpPr>
        <p:spPr bwMode="auto">
          <a:xfrm>
            <a:off x="3046413" y="38893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1" lang="ja-JP" altLang="ja-JP" sz="1800" b="0" i="0" u="none" strike="noStrike" cap="none" normalizeH="0" baseline="0" smtClean="0">
              <a:ln>
                <a:noFill/>
              </a:ln>
              <a:solidFill>
                <a:schemeClr val="tx1"/>
              </a:solidFill>
              <a:effectLst/>
              <a:latin typeface="Arial" pitchFamily="34" charset="0"/>
              <a:ea typeface="ＭＳ Ｐゴシック" pitchFamily="50" charset="-128"/>
              <a:cs typeface="ＭＳ Ｐゴシック" pitchFamily="50" charset="-128"/>
            </a:endParaRPr>
          </a:p>
        </p:txBody>
      </p:sp>
    </p:spTree>
    <p:extLst>
      <p:ext uri="{BB962C8B-B14F-4D97-AF65-F5344CB8AC3E}">
        <p14:creationId xmlns:p14="http://schemas.microsoft.com/office/powerpoint/2010/main" val="391710893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39552" y="2996952"/>
            <a:ext cx="8229600" cy="1143000"/>
          </a:xfrm>
        </p:spPr>
        <p:txBody>
          <a:bodyPr anchor="ctr"/>
          <a:lstStyle/>
          <a:p>
            <a:r>
              <a:rPr kumimoji="1" lang="ja-JP" altLang="en-US" dirty="0" smtClean="0"/>
              <a:t>ご清聴ありがとうございました。</a:t>
            </a:r>
            <a:endParaRPr kumimoji="1" lang="ja-JP" altLang="en-US" dirty="0"/>
          </a:p>
        </p:txBody>
      </p:sp>
    </p:spTree>
    <p:extLst>
      <p:ext uri="{BB962C8B-B14F-4D97-AF65-F5344CB8AC3E}">
        <p14:creationId xmlns:p14="http://schemas.microsoft.com/office/powerpoint/2010/main" val="6214526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はじめに</a:t>
            </a:r>
            <a:endParaRPr kumimoji="1" lang="ja-JP" altLang="en-US" dirty="0"/>
          </a:p>
        </p:txBody>
      </p:sp>
      <p:sp>
        <p:nvSpPr>
          <p:cNvPr id="3" name="コンテンツ プレースホルダー 2"/>
          <p:cNvSpPr>
            <a:spLocks noGrp="1"/>
          </p:cNvSpPr>
          <p:nvPr>
            <p:ph idx="1"/>
          </p:nvPr>
        </p:nvSpPr>
        <p:spPr>
          <a:xfrm>
            <a:off x="827584" y="2420888"/>
            <a:ext cx="6707088" cy="3255640"/>
          </a:xfrm>
        </p:spPr>
        <p:txBody>
          <a:bodyPr>
            <a:normAutofit/>
          </a:bodyPr>
          <a:lstStyle/>
          <a:p>
            <a:r>
              <a:rPr kumimoji="1" lang="ja-JP" altLang="en-US" sz="3600" dirty="0" smtClean="0"/>
              <a:t>ﾃｰﾏ設定理由</a:t>
            </a:r>
            <a:endParaRPr kumimoji="1" lang="en-US" altLang="ja-JP" sz="3600" dirty="0" smtClean="0"/>
          </a:p>
          <a:p>
            <a:pPr marL="0" indent="0">
              <a:buNone/>
            </a:pPr>
            <a:endParaRPr kumimoji="1" lang="en-US" altLang="ja-JP" sz="3000" dirty="0" smtClean="0"/>
          </a:p>
          <a:p>
            <a:pPr marL="0" indent="0">
              <a:buNone/>
            </a:pPr>
            <a:r>
              <a:rPr kumimoji="1" lang="ja-JP" altLang="en-US" sz="3000" dirty="0" smtClean="0"/>
              <a:t>　　・</a:t>
            </a:r>
            <a:r>
              <a:rPr kumimoji="1" lang="en-US" altLang="ja-JP" sz="3000" dirty="0" smtClean="0"/>
              <a:t>VR</a:t>
            </a:r>
            <a:r>
              <a:rPr kumimoji="1" lang="ja-JP" altLang="en-US" sz="3000" dirty="0" smtClean="0"/>
              <a:t>技術の進化</a:t>
            </a:r>
            <a:endParaRPr kumimoji="1" lang="en-US" altLang="ja-JP" sz="3000" dirty="0" smtClean="0"/>
          </a:p>
          <a:p>
            <a:pPr marL="0" indent="0">
              <a:buNone/>
            </a:pPr>
            <a:endParaRPr kumimoji="1" lang="en-US" altLang="ja-JP" sz="3000" dirty="0" smtClean="0"/>
          </a:p>
          <a:p>
            <a:pPr marL="0" indent="0">
              <a:buNone/>
            </a:pPr>
            <a:r>
              <a:rPr lang="ja-JP" altLang="en-US" sz="3000" dirty="0" smtClean="0"/>
              <a:t>　　・</a:t>
            </a:r>
            <a:r>
              <a:rPr lang="ja-JP" altLang="en-US" sz="3000" dirty="0"/>
              <a:t>様々</a:t>
            </a:r>
            <a:r>
              <a:rPr lang="ja-JP" altLang="en-US" sz="3000" dirty="0" smtClean="0"/>
              <a:t>な分野で利用されている</a:t>
            </a:r>
            <a:endParaRPr kumimoji="1" lang="ja-JP" altLang="en-US" sz="3000" dirty="0"/>
          </a:p>
        </p:txBody>
      </p:sp>
    </p:spTree>
    <p:extLst>
      <p:ext uri="{BB962C8B-B14F-4D97-AF65-F5344CB8AC3E}">
        <p14:creationId xmlns:p14="http://schemas.microsoft.com/office/powerpoint/2010/main" val="453221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 calcmode="lin" valueType="num">
                                      <p:cBhvr additive="base">
                                        <p:cTn id="1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 calcmode="lin" valueType="num">
                                      <p:cBhvr additive="base">
                                        <p:cTn id="1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p:cNvSpPr>
            <a:spLocks noGrp="1"/>
          </p:cNvSpPr>
          <p:nvPr>
            <p:ph type="title"/>
          </p:nvPr>
        </p:nvSpPr>
        <p:spPr/>
        <p:txBody>
          <a:bodyPr/>
          <a:lstStyle/>
          <a:p>
            <a:r>
              <a:rPr lang="ja-JP" altLang="en-US" dirty="0"/>
              <a:t>研究概要</a:t>
            </a:r>
            <a:endParaRPr kumimoji="1" lang="ja-JP" altLang="en-US" dirty="0"/>
          </a:p>
        </p:txBody>
      </p:sp>
      <p:sp>
        <p:nvSpPr>
          <p:cNvPr id="3" name="コンテンツ プレースホルダー 2"/>
          <p:cNvSpPr>
            <a:spLocks noGrp="1"/>
          </p:cNvSpPr>
          <p:nvPr>
            <p:ph idx="1"/>
          </p:nvPr>
        </p:nvSpPr>
        <p:spPr/>
        <p:txBody>
          <a:bodyPr>
            <a:normAutofit fontScale="92500" lnSpcReduction="10000"/>
          </a:bodyPr>
          <a:lstStyle/>
          <a:p>
            <a:pPr marL="0" indent="0">
              <a:buNone/>
            </a:pPr>
            <a:r>
              <a:rPr lang="ja-JP" altLang="en-US" sz="3000" dirty="0" smtClean="0"/>
              <a:t>１．作業内容</a:t>
            </a:r>
            <a:endParaRPr lang="en-US" altLang="ja-JP" sz="3000" dirty="0" smtClean="0"/>
          </a:p>
          <a:p>
            <a:pPr marL="0" indent="0">
              <a:buNone/>
            </a:pPr>
            <a:endParaRPr lang="en-US" altLang="ja-JP" sz="3000" dirty="0" smtClean="0"/>
          </a:p>
          <a:p>
            <a:pPr marL="0" indent="0">
              <a:buNone/>
            </a:pPr>
            <a:r>
              <a:rPr lang="ja-JP" altLang="en-US" sz="3000" dirty="0" smtClean="0"/>
              <a:t>　　・</a:t>
            </a:r>
            <a:r>
              <a:rPr lang="en-US" altLang="ja-JP" sz="3200" dirty="0"/>
              <a:t>VR</a:t>
            </a:r>
            <a:r>
              <a:rPr lang="ja-JP" altLang="ja-JP" sz="3200" dirty="0"/>
              <a:t>と</a:t>
            </a:r>
            <a:r>
              <a:rPr lang="en-US" altLang="ja-JP" sz="3200" dirty="0"/>
              <a:t>VR</a:t>
            </a:r>
            <a:r>
              <a:rPr lang="ja-JP" altLang="ja-JP" sz="3200" dirty="0"/>
              <a:t>の仕組みについて調べる</a:t>
            </a:r>
            <a:endParaRPr lang="en-US" altLang="ja-JP" sz="3000" dirty="0" smtClean="0"/>
          </a:p>
          <a:p>
            <a:pPr marL="0" indent="0">
              <a:buNone/>
            </a:pPr>
            <a:endParaRPr lang="en-US" altLang="ja-JP" sz="3000" dirty="0" smtClean="0"/>
          </a:p>
          <a:p>
            <a:pPr marL="0" indent="0">
              <a:buNone/>
            </a:pPr>
            <a:r>
              <a:rPr lang="ja-JP" altLang="en-US" sz="3000" dirty="0" smtClean="0"/>
              <a:t>　　・</a:t>
            </a:r>
            <a:r>
              <a:rPr lang="en-US" altLang="ja-JP" sz="3000" dirty="0" smtClean="0"/>
              <a:t>Unity</a:t>
            </a:r>
            <a:r>
              <a:rPr lang="ja-JP" altLang="en-US" sz="3000" dirty="0" smtClean="0"/>
              <a:t>の学習</a:t>
            </a:r>
            <a:endParaRPr lang="en-US" altLang="ja-JP" sz="3000" dirty="0" smtClean="0"/>
          </a:p>
          <a:p>
            <a:pPr marL="0" indent="0">
              <a:buNone/>
            </a:pPr>
            <a:endParaRPr lang="en-US" altLang="ja-JP" sz="3000" dirty="0" smtClean="0"/>
          </a:p>
          <a:p>
            <a:pPr marL="0" indent="0">
              <a:buNone/>
            </a:pPr>
            <a:r>
              <a:rPr lang="ja-JP" altLang="en-US" sz="3000" dirty="0" smtClean="0"/>
              <a:t>　　・</a:t>
            </a:r>
            <a:r>
              <a:rPr lang="en-US" altLang="ja-JP" sz="2800" dirty="0"/>
              <a:t>Unity</a:t>
            </a:r>
            <a:r>
              <a:rPr lang="ja-JP" altLang="ja-JP" sz="2800" dirty="0"/>
              <a:t>を用いてコンテンツを作成</a:t>
            </a:r>
            <a:r>
              <a:rPr lang="ja-JP" altLang="ja-JP" sz="2800" dirty="0" smtClean="0"/>
              <a:t>する</a:t>
            </a:r>
            <a:endParaRPr lang="en-US" altLang="ja-JP" sz="3000" dirty="0" smtClean="0"/>
          </a:p>
          <a:p>
            <a:pPr marL="0" indent="0">
              <a:buNone/>
            </a:pPr>
            <a:endParaRPr lang="en-US" altLang="ja-JP" sz="3000" dirty="0"/>
          </a:p>
          <a:p>
            <a:pPr marL="0" indent="0">
              <a:buNone/>
            </a:pPr>
            <a:r>
              <a:rPr lang="ja-JP" altLang="en-US" sz="3000" dirty="0" smtClean="0"/>
              <a:t>　　・</a:t>
            </a:r>
            <a:r>
              <a:rPr lang="ja-JP" altLang="ja-JP" sz="2800" dirty="0" smtClean="0"/>
              <a:t>端末</a:t>
            </a:r>
            <a:r>
              <a:rPr lang="ja-JP" altLang="en-US" sz="2800" dirty="0" smtClean="0"/>
              <a:t>に書き出し、</a:t>
            </a:r>
            <a:r>
              <a:rPr lang="en-US" altLang="ja-JP" sz="2800" dirty="0" smtClean="0"/>
              <a:t>HMD</a:t>
            </a:r>
            <a:r>
              <a:rPr lang="ja-JP" altLang="ja-JP" sz="2800" dirty="0"/>
              <a:t>に入れ</a:t>
            </a:r>
            <a:r>
              <a:rPr lang="en-US" altLang="ja-JP" sz="2800" dirty="0"/>
              <a:t>,</a:t>
            </a:r>
            <a:r>
              <a:rPr lang="ja-JP" altLang="ja-JP" sz="2800" dirty="0"/>
              <a:t>確認を行う</a:t>
            </a:r>
            <a:endParaRPr lang="en-US" altLang="ja-JP" sz="3000" dirty="0" smtClean="0"/>
          </a:p>
        </p:txBody>
      </p:sp>
    </p:spTree>
    <p:extLst>
      <p:ext uri="{BB962C8B-B14F-4D97-AF65-F5344CB8AC3E}">
        <p14:creationId xmlns:p14="http://schemas.microsoft.com/office/powerpoint/2010/main" val="523326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1000"/>
                                        <p:tgtEl>
                                          <p:spTgt spid="3">
                                            <p:txEl>
                                              <p:pRg st="4" end="4"/>
                                            </p:txEl>
                                          </p:spTgt>
                                        </p:tgtEl>
                                      </p:cBhvr>
                                    </p:animEffect>
                                    <p:anim calcmode="lin" valueType="num">
                                      <p:cBhvr>
                                        <p:cTn id="2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1000"/>
                                        <p:tgtEl>
                                          <p:spTgt spid="3">
                                            <p:txEl>
                                              <p:pRg st="6" end="6"/>
                                            </p:txEl>
                                          </p:spTgt>
                                        </p:tgtEl>
                                      </p:cBhvr>
                                    </p:animEffect>
                                    <p:anim calcmode="lin" valueType="num">
                                      <p:cBhvr>
                                        <p:cTn id="2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6" end="6"/>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1000"/>
                                        <p:tgtEl>
                                          <p:spTgt spid="3">
                                            <p:txEl>
                                              <p:pRg st="8" end="8"/>
                                            </p:txEl>
                                          </p:spTgt>
                                        </p:tgtEl>
                                      </p:cBhvr>
                                    </p:animEffect>
                                    <p:anim calcmode="lin" valueType="num">
                                      <p:cBhvr>
                                        <p:cTn id="30"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開発環境</a:t>
            </a:r>
            <a:endParaRPr kumimoji="1" lang="ja-JP" altLang="en-US" dirty="0"/>
          </a:p>
        </p:txBody>
      </p:sp>
      <p:graphicFrame>
        <p:nvGraphicFramePr>
          <p:cNvPr id="4" name="コンテンツ プレースホルダー 3"/>
          <p:cNvGraphicFramePr>
            <a:graphicFrameLocks noGrp="1"/>
          </p:cNvGraphicFramePr>
          <p:nvPr>
            <p:ph idx="1"/>
            <p:extLst>
              <p:ext uri="{D42A27DB-BD31-4B8C-83A1-F6EECF244321}">
                <p14:modId xmlns:p14="http://schemas.microsoft.com/office/powerpoint/2010/main" val="854065672"/>
              </p:ext>
            </p:extLst>
          </p:nvPr>
        </p:nvGraphicFramePr>
        <p:xfrm>
          <a:off x="1259632" y="1952754"/>
          <a:ext cx="6552728" cy="4176465"/>
        </p:xfrm>
        <a:graphic>
          <a:graphicData uri="http://schemas.openxmlformats.org/drawingml/2006/table">
            <a:tbl>
              <a:tblPr firstRow="1" firstCol="1" bandRow="1">
                <a:tableStyleId>{5C22544A-7EE6-4342-B048-85BDC9FD1C3A}</a:tableStyleId>
              </a:tblPr>
              <a:tblGrid>
                <a:gridCol w="3096344"/>
                <a:gridCol w="3456384"/>
              </a:tblGrid>
              <a:tr h="1312603">
                <a:tc>
                  <a:txBody>
                    <a:bodyPr/>
                    <a:lstStyle/>
                    <a:p>
                      <a:pPr algn="ctr">
                        <a:spcAft>
                          <a:spcPts val="0"/>
                        </a:spcAft>
                      </a:pPr>
                      <a:r>
                        <a:rPr lang="ja-JP" sz="4000" kern="100" dirty="0">
                          <a:effectLst/>
                        </a:rPr>
                        <a:t>開発</a:t>
                      </a:r>
                      <a:r>
                        <a:rPr lang="en-US" sz="4000" kern="100" dirty="0">
                          <a:effectLst/>
                        </a:rPr>
                        <a:t>OS</a:t>
                      </a:r>
                      <a:endParaRPr lang="ja-JP" sz="4000" kern="100" dirty="0">
                        <a:effectLst/>
                        <a:latin typeface="Courier New"/>
                        <a:ea typeface="ＭＳ 明朝"/>
                        <a:cs typeface="Times New Roman"/>
                      </a:endParaRPr>
                    </a:p>
                  </a:txBody>
                  <a:tcPr marL="68580" marR="68580" marT="0" marB="0"/>
                </a:tc>
                <a:tc>
                  <a:txBody>
                    <a:bodyPr/>
                    <a:lstStyle/>
                    <a:p>
                      <a:pPr algn="ctr">
                        <a:spcAft>
                          <a:spcPts val="0"/>
                        </a:spcAft>
                      </a:pPr>
                      <a:r>
                        <a:rPr lang="en-US" sz="4000" kern="100" dirty="0">
                          <a:effectLst/>
                        </a:rPr>
                        <a:t>Window7/8</a:t>
                      </a:r>
                      <a:endParaRPr lang="ja-JP" sz="4000" kern="100" dirty="0">
                        <a:effectLst/>
                        <a:latin typeface="Courier New"/>
                        <a:ea typeface="ＭＳ 明朝"/>
                        <a:cs typeface="Times New Roman"/>
                      </a:endParaRPr>
                    </a:p>
                  </a:txBody>
                  <a:tcPr marL="68580" marR="68580" marT="0" marB="0"/>
                </a:tc>
              </a:tr>
              <a:tr h="715965">
                <a:tc>
                  <a:txBody>
                    <a:bodyPr/>
                    <a:lstStyle/>
                    <a:p>
                      <a:pPr algn="ctr">
                        <a:spcAft>
                          <a:spcPts val="0"/>
                        </a:spcAft>
                      </a:pPr>
                      <a:r>
                        <a:rPr lang="ja-JP" sz="4000" kern="100" dirty="0">
                          <a:effectLst/>
                        </a:rPr>
                        <a:t>開発環境</a:t>
                      </a:r>
                      <a:endParaRPr lang="ja-JP" sz="4000" kern="100" dirty="0">
                        <a:effectLst/>
                        <a:latin typeface="Courier New"/>
                        <a:ea typeface="ＭＳ 明朝"/>
                        <a:cs typeface="Times New Roman"/>
                      </a:endParaRPr>
                    </a:p>
                  </a:txBody>
                  <a:tcPr marL="68580" marR="68580" marT="0" marB="0"/>
                </a:tc>
                <a:tc>
                  <a:txBody>
                    <a:bodyPr/>
                    <a:lstStyle/>
                    <a:p>
                      <a:pPr algn="ctr">
                        <a:spcAft>
                          <a:spcPts val="0"/>
                        </a:spcAft>
                      </a:pPr>
                      <a:r>
                        <a:rPr lang="en-US" sz="4000" kern="100" dirty="0">
                          <a:effectLst/>
                        </a:rPr>
                        <a:t>Unity</a:t>
                      </a:r>
                      <a:endParaRPr lang="ja-JP" sz="4000" kern="100" dirty="0">
                        <a:effectLst/>
                        <a:latin typeface="Courier New"/>
                        <a:ea typeface="ＭＳ 明朝"/>
                        <a:cs typeface="Times New Roman"/>
                      </a:endParaRPr>
                    </a:p>
                  </a:txBody>
                  <a:tcPr marL="68580" marR="68580" marT="0" marB="0"/>
                </a:tc>
              </a:tr>
              <a:tr h="2147897">
                <a:tc>
                  <a:txBody>
                    <a:bodyPr/>
                    <a:lstStyle/>
                    <a:p>
                      <a:pPr algn="ctr">
                        <a:spcAft>
                          <a:spcPts val="0"/>
                        </a:spcAft>
                      </a:pPr>
                      <a:r>
                        <a:rPr lang="ja-JP" sz="4000" kern="100">
                          <a:effectLst/>
                        </a:rPr>
                        <a:t>使用器具</a:t>
                      </a:r>
                      <a:endParaRPr lang="ja-JP" sz="4000" kern="100">
                        <a:effectLst/>
                        <a:latin typeface="Courier New"/>
                        <a:ea typeface="ＭＳ 明朝"/>
                        <a:cs typeface="Times New Roman"/>
                      </a:endParaRPr>
                    </a:p>
                  </a:txBody>
                  <a:tcPr marL="68580" marR="68580" marT="0" marB="0" anchor="ctr"/>
                </a:tc>
                <a:tc>
                  <a:txBody>
                    <a:bodyPr/>
                    <a:lstStyle/>
                    <a:p>
                      <a:pPr algn="ctr">
                        <a:spcAft>
                          <a:spcPts val="0"/>
                        </a:spcAft>
                      </a:pPr>
                      <a:r>
                        <a:rPr lang="ja-JP" sz="4000" kern="100" dirty="0">
                          <a:effectLst/>
                        </a:rPr>
                        <a:t>スマートフォン</a:t>
                      </a:r>
                      <a:r>
                        <a:rPr lang="en-US" sz="4000" kern="100" dirty="0">
                          <a:effectLst/>
                        </a:rPr>
                        <a:t>(Android/iOS)</a:t>
                      </a:r>
                      <a:endParaRPr lang="ja-JP" sz="4000" kern="100" dirty="0">
                        <a:effectLst/>
                      </a:endParaRPr>
                    </a:p>
                    <a:p>
                      <a:pPr algn="ctr">
                        <a:spcAft>
                          <a:spcPts val="0"/>
                        </a:spcAft>
                      </a:pPr>
                      <a:r>
                        <a:rPr lang="en-US" sz="4000" kern="100" dirty="0">
                          <a:effectLst/>
                        </a:rPr>
                        <a:t>HMD</a:t>
                      </a:r>
                      <a:endParaRPr lang="ja-JP" sz="4000" kern="100" dirty="0">
                        <a:effectLst/>
                        <a:latin typeface="Courier New"/>
                        <a:ea typeface="ＭＳ 明朝"/>
                        <a:cs typeface="Times New Roman"/>
                      </a:endParaRPr>
                    </a:p>
                  </a:txBody>
                  <a:tcPr marL="68580" marR="68580" marT="0" marB="0"/>
                </a:tc>
              </a:tr>
            </a:tbl>
          </a:graphicData>
        </a:graphic>
      </p:graphicFrame>
      <p:sp>
        <p:nvSpPr>
          <p:cNvPr id="5" name="Rectangle 1"/>
          <p:cNvSpPr>
            <a:spLocks noChangeArrowheads="1"/>
          </p:cNvSpPr>
          <p:nvPr/>
        </p:nvSpPr>
        <p:spPr bwMode="auto">
          <a:xfrm>
            <a:off x="3046413" y="372903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1" lang="ja-JP" altLang="ja-JP" sz="1800" b="0" i="0" u="none" strike="noStrike" cap="none" normalizeH="0" baseline="0" smtClean="0">
              <a:ln>
                <a:noFill/>
              </a:ln>
              <a:solidFill>
                <a:schemeClr val="tx1"/>
              </a:solidFill>
              <a:effectLst/>
              <a:latin typeface="Arial" pitchFamily="34" charset="0"/>
              <a:ea typeface="ＭＳ Ｐゴシック" pitchFamily="50" charset="-128"/>
              <a:cs typeface="ＭＳ Ｐゴシック" pitchFamily="50" charset="-128"/>
            </a:endParaRPr>
          </a:p>
        </p:txBody>
      </p:sp>
    </p:spTree>
    <p:extLst>
      <p:ext uri="{BB962C8B-B14F-4D97-AF65-F5344CB8AC3E}">
        <p14:creationId xmlns:p14="http://schemas.microsoft.com/office/powerpoint/2010/main" val="11249707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95536" y="2420888"/>
            <a:ext cx="8305800" cy="1143000"/>
          </a:xfrm>
        </p:spPr>
        <p:txBody>
          <a:bodyPr>
            <a:normAutofit/>
          </a:bodyPr>
          <a:lstStyle/>
          <a:p>
            <a:pPr algn="ctr"/>
            <a:r>
              <a:rPr kumimoji="1" lang="ja-JP" altLang="en-US" sz="6600" dirty="0" smtClean="0"/>
              <a:t>進捗状況</a:t>
            </a:r>
            <a:endParaRPr kumimoji="1" lang="ja-JP" altLang="en-US" sz="6600" dirty="0"/>
          </a:p>
        </p:txBody>
      </p:sp>
    </p:spTree>
    <p:extLst>
      <p:ext uri="{BB962C8B-B14F-4D97-AF65-F5344CB8AC3E}">
        <p14:creationId xmlns:p14="http://schemas.microsoft.com/office/powerpoint/2010/main" val="11101863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67544" y="620688"/>
            <a:ext cx="8229600" cy="938368"/>
          </a:xfrm>
        </p:spPr>
        <p:txBody>
          <a:bodyPr/>
          <a:lstStyle/>
          <a:p>
            <a:pPr algn="ctr"/>
            <a:r>
              <a:rPr kumimoji="1" lang="en-US" altLang="ja-JP" dirty="0" smtClean="0"/>
              <a:t>VR</a:t>
            </a:r>
            <a:r>
              <a:rPr kumimoji="1" lang="ja-JP" altLang="en-US" dirty="0" smtClean="0"/>
              <a:t>について</a:t>
            </a:r>
            <a:endParaRPr kumimoji="1" lang="ja-JP" altLang="en-US" dirty="0"/>
          </a:p>
        </p:txBody>
      </p:sp>
      <p:sp>
        <p:nvSpPr>
          <p:cNvPr id="3" name="コンテンツ プレースホルダー 2"/>
          <p:cNvSpPr>
            <a:spLocks noGrp="1"/>
          </p:cNvSpPr>
          <p:nvPr>
            <p:ph idx="1"/>
          </p:nvPr>
        </p:nvSpPr>
        <p:spPr>
          <a:xfrm>
            <a:off x="467544" y="1556792"/>
            <a:ext cx="8229600" cy="4389120"/>
          </a:xfrm>
        </p:spPr>
        <p:txBody>
          <a:bodyPr>
            <a:normAutofit/>
          </a:bodyPr>
          <a:lstStyle/>
          <a:p>
            <a:pPr marL="0" indent="0">
              <a:buNone/>
            </a:pPr>
            <a:endParaRPr kumimoji="1" lang="en-US" altLang="ja-JP" sz="3000" dirty="0" smtClean="0"/>
          </a:p>
          <a:p>
            <a:pPr marL="0" indent="0">
              <a:buNone/>
            </a:pPr>
            <a:r>
              <a:rPr lang="en-US" altLang="ja-JP" sz="3000" dirty="0" smtClean="0"/>
              <a:t>VR</a:t>
            </a:r>
            <a:r>
              <a:rPr lang="ja-JP" altLang="ja-JP" sz="3000" dirty="0"/>
              <a:t>（</a:t>
            </a:r>
            <a:r>
              <a:rPr lang="en-US" altLang="ja-JP" sz="3000" dirty="0"/>
              <a:t>virtual </a:t>
            </a:r>
            <a:r>
              <a:rPr lang="en-US" altLang="ja-JP" sz="3000" dirty="0" smtClean="0"/>
              <a:t>reality</a:t>
            </a:r>
            <a:r>
              <a:rPr lang="ja-JP" altLang="ja-JP" sz="3000" dirty="0" smtClean="0"/>
              <a:t>）</a:t>
            </a:r>
            <a:r>
              <a:rPr lang="ja-JP" altLang="en-US" sz="3000" dirty="0" smtClean="0"/>
              <a:t>と</a:t>
            </a:r>
            <a:r>
              <a:rPr lang="ja-JP" altLang="ja-JP" sz="3000" dirty="0" smtClean="0"/>
              <a:t>は仮想現実を使い</a:t>
            </a:r>
            <a:r>
              <a:rPr lang="en-US" altLang="ja-JP" sz="3000" dirty="0" smtClean="0"/>
              <a:t>,</a:t>
            </a:r>
            <a:r>
              <a:rPr lang="ja-JP" altLang="ja-JP" sz="3000" dirty="0"/>
              <a:t>コンピュータにより合成した映像・音響などの効果に</a:t>
            </a:r>
            <a:r>
              <a:rPr lang="ja-JP" altLang="ja-JP" sz="3000" dirty="0" smtClean="0"/>
              <a:t>より</a:t>
            </a:r>
            <a:r>
              <a:rPr lang="ja-JP" altLang="en-US" sz="3000" dirty="0" smtClean="0"/>
              <a:t>作られた空間</a:t>
            </a:r>
            <a:r>
              <a:rPr lang="en-US" altLang="ja-JP" sz="3000" dirty="0" smtClean="0"/>
              <a:t>.</a:t>
            </a:r>
          </a:p>
          <a:p>
            <a:pPr marL="0" indent="0">
              <a:buNone/>
            </a:pPr>
            <a:endParaRPr kumimoji="1" lang="ja-JP" altLang="en-US" sz="3000"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5856" y="3717032"/>
            <a:ext cx="2533836" cy="2533834"/>
          </a:xfrm>
          <a:prstGeom prst="rect">
            <a:avLst/>
          </a:prstGeom>
        </p:spPr>
      </p:pic>
    </p:spTree>
    <p:extLst>
      <p:ext uri="{BB962C8B-B14F-4D97-AF65-F5344CB8AC3E}">
        <p14:creationId xmlns:p14="http://schemas.microsoft.com/office/powerpoint/2010/main" val="27060250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95536" y="476672"/>
            <a:ext cx="8229600" cy="938368"/>
          </a:xfrm>
        </p:spPr>
        <p:txBody>
          <a:bodyPr/>
          <a:lstStyle/>
          <a:p>
            <a:r>
              <a:rPr kumimoji="1" lang="en-US" altLang="ja-JP" dirty="0" smtClean="0"/>
              <a:t>VR</a:t>
            </a:r>
            <a:r>
              <a:rPr kumimoji="1" lang="ja-JP" altLang="en-US" dirty="0" smtClean="0"/>
              <a:t>の仕組み</a:t>
            </a:r>
            <a:endParaRPr kumimoji="1" lang="ja-JP" altLang="en-US" dirty="0"/>
          </a:p>
        </p:txBody>
      </p:sp>
      <p:sp>
        <p:nvSpPr>
          <p:cNvPr id="3" name="コンテンツ プレースホルダー 2"/>
          <p:cNvSpPr>
            <a:spLocks noGrp="1"/>
          </p:cNvSpPr>
          <p:nvPr>
            <p:ph idx="1"/>
          </p:nvPr>
        </p:nvSpPr>
        <p:spPr>
          <a:xfrm>
            <a:off x="457200" y="1556792"/>
            <a:ext cx="8229600" cy="4767808"/>
          </a:xfrm>
        </p:spPr>
        <p:txBody>
          <a:bodyPr>
            <a:normAutofit/>
          </a:bodyPr>
          <a:lstStyle/>
          <a:p>
            <a:pPr marL="0" indent="0">
              <a:buNone/>
            </a:pPr>
            <a:r>
              <a:rPr lang="ja-JP" altLang="en-US" sz="2800" dirty="0" smtClean="0"/>
              <a:t>　</a:t>
            </a:r>
            <a:r>
              <a:rPr lang="ja-JP" altLang="ja-JP" sz="2800" dirty="0" smtClean="0"/>
              <a:t>右目用</a:t>
            </a:r>
            <a:r>
              <a:rPr lang="ja-JP" altLang="ja-JP" sz="2800" dirty="0"/>
              <a:t>と左目用</a:t>
            </a:r>
            <a:r>
              <a:rPr lang="ja-JP" altLang="ja-JP" sz="2800" dirty="0" smtClean="0"/>
              <a:t>の二つ</a:t>
            </a:r>
            <a:r>
              <a:rPr lang="ja-JP" altLang="ja-JP" sz="2800" dirty="0"/>
              <a:t>の映像を分けることで焦点の位置を変え奥行きや飛び出して見える映像を</a:t>
            </a:r>
            <a:r>
              <a:rPr lang="ja-JP" altLang="ja-JP" sz="2800" dirty="0" smtClean="0"/>
              <a:t>作成できる</a:t>
            </a:r>
            <a:r>
              <a:rPr lang="en-US" altLang="ja-JP" sz="2800" dirty="0" smtClean="0"/>
              <a:t>.</a:t>
            </a:r>
          </a:p>
          <a:p>
            <a:pPr marL="0" indent="0">
              <a:buNone/>
            </a:pPr>
            <a:r>
              <a:rPr lang="ja-JP" altLang="en-US" sz="2800" dirty="0" smtClean="0"/>
              <a:t>　</a:t>
            </a:r>
            <a:r>
              <a:rPr lang="ja-JP" altLang="ja-JP" sz="2800" dirty="0" smtClean="0"/>
              <a:t>また</a:t>
            </a:r>
            <a:r>
              <a:rPr lang="en-US" altLang="ja-JP" sz="2800" dirty="0"/>
              <a:t>, </a:t>
            </a:r>
            <a:r>
              <a:rPr lang="ja-JP" altLang="ja-JP" sz="2800" dirty="0" smtClean="0"/>
              <a:t>ジャイロセンサーによ</a:t>
            </a:r>
            <a:r>
              <a:rPr lang="ja-JP" altLang="en-US" sz="2800" dirty="0" smtClean="0"/>
              <a:t>り</a:t>
            </a:r>
            <a:r>
              <a:rPr lang="ja-JP" altLang="ja-JP" sz="2800" dirty="0" smtClean="0"/>
              <a:t>顔</a:t>
            </a:r>
            <a:r>
              <a:rPr lang="ja-JP" altLang="ja-JP" sz="2800" dirty="0"/>
              <a:t>の</a:t>
            </a:r>
            <a:r>
              <a:rPr lang="ja-JP" altLang="ja-JP" sz="2800" dirty="0" smtClean="0"/>
              <a:t>向き</a:t>
            </a:r>
            <a:r>
              <a:rPr lang="ja-JP" altLang="en-US" sz="2800" dirty="0" smtClean="0"/>
              <a:t>に応じて</a:t>
            </a:r>
            <a:r>
              <a:rPr lang="ja-JP" altLang="ja-JP" sz="2800" dirty="0" smtClean="0"/>
              <a:t>様々</a:t>
            </a:r>
            <a:r>
              <a:rPr lang="ja-JP" altLang="ja-JP" sz="2800" dirty="0"/>
              <a:t>な角度で見ることができる</a:t>
            </a:r>
            <a:r>
              <a:rPr lang="en-US" altLang="ja-JP" sz="2800" dirty="0" smtClean="0"/>
              <a:t>.</a:t>
            </a:r>
            <a:endParaRPr lang="ja-JP" altLang="ja-JP" sz="2800"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9518" y="3789040"/>
            <a:ext cx="6723662" cy="3012298"/>
          </a:xfrm>
          <a:prstGeom prst="rect">
            <a:avLst/>
          </a:prstGeom>
        </p:spPr>
      </p:pic>
    </p:spTree>
    <p:extLst>
      <p:ext uri="{BB962C8B-B14F-4D97-AF65-F5344CB8AC3E}">
        <p14:creationId xmlns:p14="http://schemas.microsoft.com/office/powerpoint/2010/main" val="3415973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circle(in)">
                                      <p:cBhvr>
                                        <p:cTn id="10" dur="20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circle(in)">
                                      <p:cBhvr>
                                        <p:cTn id="15"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908720"/>
            <a:ext cx="8229600" cy="938368"/>
          </a:xfrm>
        </p:spPr>
        <p:txBody>
          <a:bodyPr/>
          <a:lstStyle/>
          <a:p>
            <a:r>
              <a:rPr lang="ja-JP" altLang="en-US" dirty="0" smtClean="0"/>
              <a:t>スマートフォンの映像</a:t>
            </a:r>
            <a:endParaRPr kumimoji="1" lang="ja-JP" altLang="en-US" dirty="0"/>
          </a:p>
        </p:txBody>
      </p:sp>
      <p:pic>
        <p:nvPicPr>
          <p:cNvPr id="1026"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80528" y="2060848"/>
            <a:ext cx="9489760" cy="40315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2752152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リゾート">
  <a:themeElements>
    <a:clrScheme name="ウェーブ">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リゾート">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リゾート">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scene3d>
            <a:camera prst="orthographicFront">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3121</TotalTime>
  <Words>554</Words>
  <Application>Microsoft Office PowerPoint</Application>
  <PresentationFormat>画面に合わせる (4:3)</PresentationFormat>
  <Paragraphs>139</Paragraphs>
  <Slides>26</Slides>
  <Notes>15</Notes>
  <HiddenSlides>0</HiddenSlides>
  <MMClips>1</MMClips>
  <ScaleCrop>false</ScaleCrop>
  <HeadingPairs>
    <vt:vector size="4" baseType="variant">
      <vt:variant>
        <vt:lpstr>テーマ</vt:lpstr>
      </vt:variant>
      <vt:variant>
        <vt:i4>1</vt:i4>
      </vt:variant>
      <vt:variant>
        <vt:lpstr>スライド タイトル</vt:lpstr>
      </vt:variant>
      <vt:variant>
        <vt:i4>26</vt:i4>
      </vt:variant>
    </vt:vector>
  </HeadingPairs>
  <TitlesOfParts>
    <vt:vector size="27" baseType="lpstr">
      <vt:lpstr>リゾート</vt:lpstr>
      <vt:lpstr>スマートフォンを用いたVRコンテンツの作成</vt:lpstr>
      <vt:lpstr>発表内容</vt:lpstr>
      <vt:lpstr>はじめに</vt:lpstr>
      <vt:lpstr>研究概要</vt:lpstr>
      <vt:lpstr>開発環境</vt:lpstr>
      <vt:lpstr>進捗状況</vt:lpstr>
      <vt:lpstr>VRについて</vt:lpstr>
      <vt:lpstr>VRの仕組み</vt:lpstr>
      <vt:lpstr>スマートフォンの映像</vt:lpstr>
      <vt:lpstr>調査</vt:lpstr>
      <vt:lpstr>VR/AR/MRの違い</vt:lpstr>
      <vt:lpstr>VR事例</vt:lpstr>
      <vt:lpstr>VRを実現する様々なHMD</vt:lpstr>
      <vt:lpstr>Unityの勉強</vt:lpstr>
      <vt:lpstr>3Dサンプルゲーム</vt:lpstr>
      <vt:lpstr>自作品</vt:lpstr>
      <vt:lpstr>カメラの差し替え</vt:lpstr>
      <vt:lpstr>自作品</vt:lpstr>
      <vt:lpstr>動作確認</vt:lpstr>
      <vt:lpstr>動作確認の手順</vt:lpstr>
      <vt:lpstr>実験結果</vt:lpstr>
      <vt:lpstr>原因と調査</vt:lpstr>
      <vt:lpstr>自作品（動画）</vt:lpstr>
      <vt:lpstr>今後の課題</vt:lpstr>
      <vt:lpstr>今後の作業計画</vt:lpstr>
      <vt:lpstr>ご清聴ありがとうございました。</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h27cis22</dc:creator>
  <cp:lastModifiedBy>h27cis22</cp:lastModifiedBy>
  <cp:revision>75</cp:revision>
  <cp:lastPrinted>2016-12-21T05:57:00Z</cp:lastPrinted>
  <dcterms:created xsi:type="dcterms:W3CDTF">2016-09-01T23:54:43Z</dcterms:created>
  <dcterms:modified xsi:type="dcterms:W3CDTF">2016-12-21T23:29:59Z</dcterms:modified>
</cp:coreProperties>
</file>

<file path=docProps/thumbnail.jpeg>
</file>